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4"/>
  </p:notesMasterIdLst>
  <p:sldIdLst>
    <p:sldId id="256" r:id="rId2"/>
    <p:sldId id="257" r:id="rId3"/>
    <p:sldId id="259" r:id="rId4"/>
    <p:sldId id="260" r:id="rId5"/>
    <p:sldId id="261" r:id="rId6"/>
    <p:sldId id="266" r:id="rId7"/>
    <p:sldId id="267" r:id="rId8"/>
    <p:sldId id="262" r:id="rId9"/>
    <p:sldId id="263" r:id="rId10"/>
    <p:sldId id="264" r:id="rId11"/>
    <p:sldId id="269" r:id="rId12"/>
    <p:sldId id="270" r:id="rId13"/>
    <p:sldId id="265" r:id="rId14"/>
    <p:sldId id="268" r:id="rId15"/>
    <p:sldId id="370" r:id="rId16"/>
    <p:sldId id="271" r:id="rId17"/>
    <p:sldId id="272" r:id="rId18"/>
    <p:sldId id="273" r:id="rId19"/>
    <p:sldId id="274" r:id="rId20"/>
    <p:sldId id="275" r:id="rId21"/>
    <p:sldId id="281" r:id="rId22"/>
    <p:sldId id="282" r:id="rId23"/>
    <p:sldId id="276" r:id="rId24"/>
    <p:sldId id="277" r:id="rId25"/>
    <p:sldId id="278" r:id="rId26"/>
    <p:sldId id="279" r:id="rId27"/>
    <p:sldId id="280" r:id="rId28"/>
    <p:sldId id="283" r:id="rId29"/>
    <p:sldId id="286" r:id="rId30"/>
    <p:sldId id="287" r:id="rId31"/>
    <p:sldId id="284" r:id="rId32"/>
    <p:sldId id="285" r:id="rId33"/>
    <p:sldId id="300" r:id="rId34"/>
    <p:sldId id="288" r:id="rId35"/>
    <p:sldId id="299" r:id="rId36"/>
    <p:sldId id="289" r:id="rId37"/>
    <p:sldId id="297" r:id="rId38"/>
    <p:sldId id="298" r:id="rId39"/>
    <p:sldId id="292" r:id="rId40"/>
    <p:sldId id="293" r:id="rId41"/>
    <p:sldId id="294" r:id="rId42"/>
    <p:sldId id="303" r:id="rId43"/>
    <p:sldId id="301" r:id="rId44"/>
    <p:sldId id="302"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3" r:id="rId62"/>
    <p:sldId id="329" r:id="rId63"/>
    <p:sldId id="325" r:id="rId64"/>
    <p:sldId id="327" r:id="rId65"/>
    <p:sldId id="328" r:id="rId66"/>
    <p:sldId id="330" r:id="rId67"/>
    <p:sldId id="360" r:id="rId68"/>
    <p:sldId id="331" r:id="rId69"/>
    <p:sldId id="333" r:id="rId70"/>
    <p:sldId id="334" r:id="rId71"/>
    <p:sldId id="342" r:id="rId72"/>
    <p:sldId id="348" r:id="rId73"/>
    <p:sldId id="349" r:id="rId74"/>
    <p:sldId id="363" r:id="rId75"/>
    <p:sldId id="364" r:id="rId76"/>
    <p:sldId id="365" r:id="rId77"/>
    <p:sldId id="366" r:id="rId78"/>
    <p:sldId id="367" r:id="rId79"/>
    <p:sldId id="350" r:id="rId80"/>
    <p:sldId id="351" r:id="rId81"/>
    <p:sldId id="352" r:id="rId82"/>
    <p:sldId id="353" r:id="rId83"/>
    <p:sldId id="354" r:id="rId84"/>
    <p:sldId id="355" r:id="rId85"/>
    <p:sldId id="369" r:id="rId86"/>
    <p:sldId id="362" r:id="rId87"/>
    <p:sldId id="356" r:id="rId88"/>
    <p:sldId id="357" r:id="rId89"/>
    <p:sldId id="358" r:id="rId90"/>
    <p:sldId id="336" r:id="rId91"/>
    <p:sldId id="337" r:id="rId92"/>
    <p:sldId id="338" r:id="rId93"/>
    <p:sldId id="335" r:id="rId94"/>
    <p:sldId id="339" r:id="rId95"/>
    <p:sldId id="340" r:id="rId96"/>
    <p:sldId id="344" r:id="rId97"/>
    <p:sldId id="372" r:id="rId98"/>
    <p:sldId id="347" r:id="rId99"/>
    <p:sldId id="368" r:id="rId100"/>
    <p:sldId id="346" r:id="rId101"/>
    <p:sldId id="361" r:id="rId102"/>
    <p:sldId id="371" r:id="rId103"/>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74" d="100"/>
          <a:sy n="74" d="100"/>
        </p:scale>
        <p:origin x="-1890" y="-90"/>
      </p:cViewPr>
      <p:guideLst>
        <p:guide orient="horz" pos="2160"/>
        <p:guide pos="2880"/>
      </p:guideLst>
    </p:cSldViewPr>
  </p:slideViewPr>
  <p:notesTextViewPr>
    <p:cViewPr>
      <p:scale>
        <a:sx n="1" d="1"/>
        <a:sy n="1" d="1"/>
      </p:scale>
      <p:origin x="0" y="0"/>
    </p:cViewPr>
  </p:notesTextViewPr>
  <p:sorterViewPr>
    <p:cViewPr>
      <p:scale>
        <a:sx n="100" d="100"/>
        <a:sy n="100" d="100"/>
      </p:scale>
      <p:origin x="0" y="2397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B3AF2D06-A25E-4E49-86CC-28B7E3DA3B59}" type="datetimeFigureOut">
              <a:rPr lang="en-GB" smtClean="0"/>
              <a:t>15/12/2020</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0B97B876-6095-44E8-A0D3-FD320FBBE3E1}" type="slidenum">
              <a:rPr lang="en-GB" smtClean="0"/>
              <a:t>‹#›</a:t>
            </a:fld>
            <a:endParaRPr lang="en-GB"/>
          </a:p>
        </p:txBody>
      </p:sp>
    </p:spTree>
    <p:extLst>
      <p:ext uri="{BB962C8B-B14F-4D97-AF65-F5344CB8AC3E}">
        <p14:creationId xmlns:p14="http://schemas.microsoft.com/office/powerpoint/2010/main" val="280131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2</a:t>
            </a:fld>
            <a:endParaRPr lang="en-GB"/>
          </a:p>
        </p:txBody>
      </p:sp>
    </p:spTree>
    <p:extLst>
      <p:ext uri="{BB962C8B-B14F-4D97-AF65-F5344CB8AC3E}">
        <p14:creationId xmlns:p14="http://schemas.microsoft.com/office/powerpoint/2010/main" val="124972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96</a:t>
            </a:fld>
            <a:endParaRPr lang="en-GB"/>
          </a:p>
        </p:txBody>
      </p:sp>
    </p:spTree>
    <p:extLst>
      <p:ext uri="{BB962C8B-B14F-4D97-AF65-F5344CB8AC3E}">
        <p14:creationId xmlns:p14="http://schemas.microsoft.com/office/powerpoint/2010/main" val="231778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97</a:t>
            </a:fld>
            <a:endParaRPr lang="en-GB"/>
          </a:p>
        </p:txBody>
      </p:sp>
    </p:spTree>
    <p:extLst>
      <p:ext uri="{BB962C8B-B14F-4D97-AF65-F5344CB8AC3E}">
        <p14:creationId xmlns:p14="http://schemas.microsoft.com/office/powerpoint/2010/main" val="155675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smtClean="0">
                <a:ln>
                  <a:noFill/>
                </a:ln>
                <a:solidFill>
                  <a:prstClr val="black"/>
                </a:solidFill>
                <a:effectLst/>
                <a:uLnTx/>
                <a:uFillTx/>
                <a:latin typeface="Constantia"/>
                <a:ea typeface="+mn-ea"/>
                <a:cs typeface="+mn-cs"/>
              </a:rPr>
              <a:t>P</a:t>
            </a:r>
            <a:r>
              <a:rPr kumimoji="0" lang="en-GB" sz="1800" b="0" i="1" u="none" strike="noStrike" kern="1200" cap="none" spc="0" normalizeH="0" baseline="-25000" noProof="0" dirty="0" err="1" smtClean="0">
                <a:ln>
                  <a:noFill/>
                </a:ln>
                <a:solidFill>
                  <a:prstClr val="black"/>
                </a:solidFill>
                <a:effectLst/>
                <a:uLnTx/>
                <a:uFillTx/>
                <a:latin typeface="Constantia"/>
                <a:ea typeface="+mn-ea"/>
                <a:cs typeface="+mn-cs"/>
              </a:rPr>
              <a:t>jk</a:t>
            </a:r>
            <a:r>
              <a:rPr kumimoji="0" lang="en-GB" sz="1800" b="0" i="0" u="none" strike="noStrike" kern="1200" cap="none" spc="0" normalizeH="0" baseline="0" noProof="0" dirty="0" smtClean="0">
                <a:ln>
                  <a:noFill/>
                </a:ln>
                <a:solidFill>
                  <a:prstClr val="black"/>
                </a:solidFill>
                <a:effectLst/>
                <a:uLnTx/>
                <a:uFillTx/>
                <a:latin typeface="Constantia"/>
                <a:ea typeface="+mn-ea"/>
                <a:cs typeface="+mn-cs"/>
              </a:rPr>
              <a:t> = </a:t>
            </a:r>
            <a:r>
              <a:rPr kumimoji="0" lang="en-GB" sz="1800" b="0" i="1" u="none" strike="noStrike" kern="1200" cap="none" spc="0" normalizeH="0" baseline="0" noProof="0" dirty="0" smtClean="0">
                <a:ln>
                  <a:noFill/>
                </a:ln>
                <a:solidFill>
                  <a:prstClr val="black"/>
                </a:solidFill>
                <a:effectLst/>
                <a:uLnTx/>
                <a:uFillTx/>
                <a:latin typeface="Constantia"/>
                <a:ea typeface="+mn-ea"/>
                <a:cs typeface="+mn-cs"/>
              </a:rPr>
              <a:t>j</a:t>
            </a:r>
            <a:r>
              <a:rPr kumimoji="0" lang="en-GB" sz="18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GB" sz="1800" b="0" i="0" u="none" strike="noStrike" kern="1200" cap="none" spc="0" normalizeH="0" baseline="0" noProof="0" dirty="0" err="1" smtClean="0">
                <a:ln>
                  <a:noFill/>
                </a:ln>
                <a:solidFill>
                  <a:prstClr val="black"/>
                </a:solidFill>
                <a:effectLst/>
                <a:uLnTx/>
                <a:uFillTx/>
                <a:latin typeface="Constantia"/>
                <a:ea typeface="+mn-ea"/>
                <a:cs typeface="+mn-cs"/>
              </a:rPr>
              <a:t>th</a:t>
            </a:r>
            <a:r>
              <a:rPr kumimoji="0" lang="en-GB" sz="1800" b="0" i="0" u="none" strike="noStrike" kern="1200" cap="none" spc="0" normalizeH="0" baseline="0" noProof="0" dirty="0" smtClean="0">
                <a:ln>
                  <a:noFill/>
                </a:ln>
                <a:solidFill>
                  <a:prstClr val="black"/>
                </a:solidFill>
                <a:effectLst/>
                <a:uLnTx/>
                <a:uFillTx/>
                <a:latin typeface="Constantia"/>
                <a:ea typeface="+mn-ea"/>
                <a:cs typeface="+mn-cs"/>
              </a:rPr>
              <a:t> possible product of </a:t>
            </a:r>
            <a:r>
              <a:rPr kumimoji="0" lang="en-GB" sz="1800" b="0" i="1" u="none" strike="noStrike" kern="1200" cap="none" spc="0" normalizeH="0" baseline="0" noProof="0" dirty="0" smtClean="0">
                <a:ln>
                  <a:noFill/>
                </a:ln>
                <a:solidFill>
                  <a:prstClr val="black"/>
                </a:solidFill>
                <a:effectLst/>
                <a:uLnTx/>
                <a:uFillTx/>
                <a:latin typeface="Constantia"/>
                <a:ea typeface="+mn-ea"/>
                <a:cs typeface="+mn-cs"/>
              </a:rPr>
              <a:t>k</a:t>
            </a:r>
            <a:r>
              <a:rPr kumimoji="0" lang="en-GB" sz="18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GB" sz="1800" b="0" i="0" u="none" strike="noStrike" kern="1200" cap="none" spc="0" normalizeH="0" baseline="0" noProof="0" dirty="0" err="1" smtClean="0">
                <a:ln>
                  <a:noFill/>
                </a:ln>
                <a:solidFill>
                  <a:prstClr val="black"/>
                </a:solidFill>
                <a:effectLst/>
                <a:uLnTx/>
                <a:uFillTx/>
                <a:latin typeface="Constantia"/>
                <a:ea typeface="+mn-ea"/>
                <a:cs typeface="+mn-cs"/>
              </a:rPr>
              <a:t>nontouching</a:t>
            </a:r>
            <a:r>
              <a:rPr kumimoji="0" lang="en-GB" sz="1800" b="0" i="0" u="none" strike="noStrike" kern="1200" cap="none" spc="0" normalizeH="0" baseline="0" noProof="0" dirty="0" smtClean="0">
                <a:ln>
                  <a:noFill/>
                </a:ln>
                <a:solidFill>
                  <a:prstClr val="black"/>
                </a:solidFill>
                <a:effectLst/>
                <a:uLnTx/>
                <a:uFillTx/>
                <a:latin typeface="Constantia"/>
                <a:ea typeface="+mn-ea"/>
                <a:cs typeface="+mn-cs"/>
              </a:rPr>
              <a:t> loop gains.</a:t>
            </a:r>
            <a:endParaRPr kumimoji="0" lang="en-GB" sz="1800" b="0" i="0" u="none" strike="noStrike" kern="1200" cap="none" spc="0" normalizeH="0" baseline="-25000" noProof="0" dirty="0" smtClean="0">
              <a:ln>
                <a:noFill/>
              </a:ln>
              <a:solidFill>
                <a:prstClr val="black"/>
              </a:solidFill>
              <a:effectLst/>
              <a:uLnTx/>
              <a:uFillTx/>
              <a:latin typeface="Constantia"/>
              <a:ea typeface="+mn-ea"/>
              <a:cs typeface="+mn-cs"/>
            </a:endParaRPr>
          </a:p>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51</a:t>
            </a:fld>
            <a:endParaRPr lang="en-GB"/>
          </a:p>
        </p:txBody>
      </p:sp>
    </p:spTree>
    <p:extLst>
      <p:ext uri="{BB962C8B-B14F-4D97-AF65-F5344CB8AC3E}">
        <p14:creationId xmlns:p14="http://schemas.microsoft.com/office/powerpoint/2010/main" val="87392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Differential</a:t>
            </a:r>
            <a:r>
              <a:rPr lang="en-GB" baseline="0" dirty="0" smtClean="0"/>
              <a:t> equations: equation that relates functions and their derivatives</a:t>
            </a:r>
          </a:p>
          <a:p>
            <a:r>
              <a:rPr lang="en-GB" baseline="0" dirty="0" smtClean="0"/>
              <a:t>Functions – represent physical quantity while derivatives represent their rates of change</a:t>
            </a: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66</a:t>
            </a:fld>
            <a:endParaRPr lang="en-GB"/>
          </a:p>
        </p:txBody>
      </p:sp>
    </p:spTree>
    <p:extLst>
      <p:ext uri="{BB962C8B-B14F-4D97-AF65-F5344CB8AC3E}">
        <p14:creationId xmlns:p14="http://schemas.microsoft.com/office/powerpoint/2010/main" val="341427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Stochastic</a:t>
            </a:r>
            <a:r>
              <a:rPr lang="en-GB" baseline="0" dirty="0" smtClean="0"/>
              <a:t> – having a random probability distribution</a:t>
            </a:r>
          </a:p>
          <a:p>
            <a:r>
              <a:rPr lang="en-GB" baseline="0" dirty="0" smtClean="0"/>
              <a:t>Deterministic - philosophical</a:t>
            </a: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71</a:t>
            </a:fld>
            <a:endParaRPr lang="en-GB"/>
          </a:p>
        </p:txBody>
      </p:sp>
    </p:spTree>
    <p:extLst>
      <p:ext uri="{BB962C8B-B14F-4D97-AF65-F5344CB8AC3E}">
        <p14:creationId xmlns:p14="http://schemas.microsoft.com/office/powerpoint/2010/main" val="397650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72</a:t>
            </a:fld>
            <a:endParaRPr lang="en-GB"/>
          </a:p>
        </p:txBody>
      </p:sp>
    </p:spTree>
    <p:extLst>
      <p:ext uri="{BB962C8B-B14F-4D97-AF65-F5344CB8AC3E}">
        <p14:creationId xmlns:p14="http://schemas.microsoft.com/office/powerpoint/2010/main" val="145541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90</a:t>
            </a:fld>
            <a:endParaRPr lang="en-GB"/>
          </a:p>
        </p:txBody>
      </p:sp>
    </p:spTree>
    <p:extLst>
      <p:ext uri="{BB962C8B-B14F-4D97-AF65-F5344CB8AC3E}">
        <p14:creationId xmlns:p14="http://schemas.microsoft.com/office/powerpoint/2010/main" val="277437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Capacitance – the</a:t>
            </a:r>
            <a:r>
              <a:rPr lang="en-GB" baseline="0" dirty="0" smtClean="0"/>
              <a:t> ability of a system to store an electric charge</a:t>
            </a: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91</a:t>
            </a:fld>
            <a:endParaRPr lang="en-GB"/>
          </a:p>
        </p:txBody>
      </p:sp>
    </p:spTree>
    <p:extLst>
      <p:ext uri="{BB962C8B-B14F-4D97-AF65-F5344CB8AC3E}">
        <p14:creationId xmlns:p14="http://schemas.microsoft.com/office/powerpoint/2010/main" val="320868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smtClean="0">
                <a:ln>
                  <a:noFill/>
                </a:ln>
                <a:solidFill>
                  <a:prstClr val="black"/>
                </a:solidFill>
                <a:effectLst/>
                <a:uLnTx/>
                <a:uFillTx/>
                <a:latin typeface="+mn-lt"/>
                <a:ea typeface="+mn-ea"/>
                <a:cs typeface="+mn-cs"/>
              </a:rPr>
              <a:t>Inductance – the property of an electric conductor or circuit that causes an electromotive force to be generated by a change in the current flowing</a:t>
            </a:r>
          </a:p>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92</a:t>
            </a:fld>
            <a:endParaRPr lang="en-GB"/>
          </a:p>
        </p:txBody>
      </p:sp>
    </p:spTree>
    <p:extLst>
      <p:ext uri="{BB962C8B-B14F-4D97-AF65-F5344CB8AC3E}">
        <p14:creationId xmlns:p14="http://schemas.microsoft.com/office/powerpoint/2010/main" val="426038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93</a:t>
            </a:fld>
            <a:endParaRPr lang="en-GB"/>
          </a:p>
        </p:txBody>
      </p:sp>
    </p:spTree>
    <p:extLst>
      <p:ext uri="{BB962C8B-B14F-4D97-AF65-F5344CB8AC3E}">
        <p14:creationId xmlns:p14="http://schemas.microsoft.com/office/powerpoint/2010/main" val="228718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3E8C18A-85E5-4219-8071-B554CDD64C61}" type="datetime1">
              <a:rPr lang="en-GB" smtClean="0"/>
              <a:t>15/12/2020</a:t>
            </a:fld>
            <a:endParaRPr lang="en-GB"/>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GB" smtClean="0"/>
              <a:t>Prepared by Vicent V.M., MSc.</a:t>
            </a:r>
            <a:endParaRPr lang="en-GB"/>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E9BA162-D505-4D1D-972C-DA1311D099FB}" type="slidenum">
              <a:rPr lang="en-GB" smtClean="0"/>
              <a:t>‹#›</a:t>
            </a:fld>
            <a:endParaRPr lang="en-GB"/>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A736F6-CAAF-4941-BB5D-F20A83BF2E47}" type="datetime1">
              <a:rPr lang="en-GB" smtClean="0"/>
              <a:t>15/12/2020</a:t>
            </a:fld>
            <a:endParaRPr lang="en-GB"/>
          </a:p>
        </p:txBody>
      </p:sp>
      <p:sp>
        <p:nvSpPr>
          <p:cNvPr id="5" name="Footer Placeholder 4"/>
          <p:cNvSpPr>
            <a:spLocks noGrp="1"/>
          </p:cNvSpPr>
          <p:nvPr>
            <p:ph type="ftr" sz="quarter" idx="11"/>
          </p:nvPr>
        </p:nvSpPr>
        <p:spPr/>
        <p:txBody>
          <a:bodyPr/>
          <a:lstStyle>
            <a:extLst/>
          </a:lstStyle>
          <a:p>
            <a:r>
              <a:rPr lang="en-GB" smtClean="0"/>
              <a:t>Prepared by Vicent V.M., MSc.</a:t>
            </a:r>
            <a:endParaRPr lang="en-GB"/>
          </a:p>
        </p:txBody>
      </p:sp>
      <p:sp>
        <p:nvSpPr>
          <p:cNvPr id="6" name="Slide Number Placeholder 5"/>
          <p:cNvSpPr>
            <a:spLocks noGrp="1"/>
          </p:cNvSpPr>
          <p:nvPr>
            <p:ph type="sldNum" sz="quarter" idx="12"/>
          </p:nvPr>
        </p:nvSpPr>
        <p:spPr/>
        <p:txBody>
          <a:bodyPr/>
          <a:lstStyle>
            <a:extLst/>
          </a:lstStyle>
          <a:p>
            <a:fld id="{EE9BA162-D505-4D1D-972C-DA1311D099FB}" type="slidenum">
              <a:rPr lang="en-GB" smtClean="0"/>
              <a:t>‹#›</a:t>
            </a:fld>
            <a:endParaRPr lang="en-GB"/>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9B3693B-E75D-4596-8466-388AA37C8652}" type="datetime1">
              <a:rPr lang="en-GB" smtClean="0"/>
              <a:t>15/12/2020</a:t>
            </a:fld>
            <a:endParaRPr lang="en-GB"/>
          </a:p>
        </p:txBody>
      </p:sp>
      <p:sp>
        <p:nvSpPr>
          <p:cNvPr id="5" name="Footer Placeholder 4"/>
          <p:cNvSpPr>
            <a:spLocks noGrp="1"/>
          </p:cNvSpPr>
          <p:nvPr>
            <p:ph type="ftr" sz="quarter" idx="11"/>
          </p:nvPr>
        </p:nvSpPr>
        <p:spPr/>
        <p:txBody>
          <a:bodyPr/>
          <a:lstStyle>
            <a:extLst/>
          </a:lstStyle>
          <a:p>
            <a:r>
              <a:rPr lang="en-GB" smtClean="0"/>
              <a:t>Prepared by Vicent V.M., MSc.</a:t>
            </a:r>
            <a:endParaRPr lang="en-GB"/>
          </a:p>
        </p:txBody>
      </p:sp>
      <p:sp>
        <p:nvSpPr>
          <p:cNvPr id="6" name="Slide Number Placeholder 5"/>
          <p:cNvSpPr>
            <a:spLocks noGrp="1"/>
          </p:cNvSpPr>
          <p:nvPr>
            <p:ph type="sldNum" sz="quarter" idx="12"/>
          </p:nvPr>
        </p:nvSpPr>
        <p:spPr/>
        <p:txBody>
          <a:bodyPr/>
          <a:lstStyle>
            <a:extLst/>
          </a:lstStyle>
          <a:p>
            <a:fld id="{EE9BA162-D505-4D1D-972C-DA1311D099FB}" type="slidenum">
              <a:rPr lang="en-GB" smtClean="0"/>
              <a:t>‹#›</a:t>
            </a:fld>
            <a:endParaRPr lang="en-GB"/>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B60229D-F097-42D8-9A4E-3FD73FB2747B}" type="datetime1">
              <a:rPr lang="en-GB" smtClean="0"/>
              <a:t>15/12/2020</a:t>
            </a:fld>
            <a:endParaRPr lang="en-GB"/>
          </a:p>
        </p:txBody>
      </p:sp>
      <p:sp>
        <p:nvSpPr>
          <p:cNvPr id="5" name="Footer Placeholder 4"/>
          <p:cNvSpPr>
            <a:spLocks noGrp="1"/>
          </p:cNvSpPr>
          <p:nvPr>
            <p:ph type="ftr" sz="quarter" idx="11"/>
          </p:nvPr>
        </p:nvSpPr>
        <p:spPr/>
        <p:txBody>
          <a:bodyPr/>
          <a:lstStyle>
            <a:extLst/>
          </a:lstStyle>
          <a:p>
            <a:r>
              <a:rPr lang="en-GB" smtClean="0"/>
              <a:t>Prepared by Vicent V.M., MSc.</a:t>
            </a:r>
            <a:endParaRPr lang="en-GB"/>
          </a:p>
        </p:txBody>
      </p:sp>
      <p:sp>
        <p:nvSpPr>
          <p:cNvPr id="6" name="Slide Number Placeholder 5"/>
          <p:cNvSpPr>
            <a:spLocks noGrp="1"/>
          </p:cNvSpPr>
          <p:nvPr>
            <p:ph type="sldNum" sz="quarter" idx="12"/>
          </p:nvPr>
        </p:nvSpPr>
        <p:spPr/>
        <p:txBody>
          <a:bodyPr/>
          <a:lstStyle>
            <a:extLst/>
          </a:lstStyle>
          <a:p>
            <a:fld id="{EE9BA162-D505-4D1D-972C-DA1311D099FB}" type="slidenum">
              <a:rPr lang="en-GB" smtClean="0"/>
              <a:t>‹#›</a:t>
            </a:fld>
            <a:endParaRPr lang="en-GB"/>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E09A8D5-7200-47B7-8245-5D3348F09A6D}" type="datetime1">
              <a:rPr lang="en-GB" smtClean="0"/>
              <a:t>15/12/2020</a:t>
            </a:fld>
            <a:endParaRPr lang="en-GB"/>
          </a:p>
        </p:txBody>
      </p:sp>
      <p:sp>
        <p:nvSpPr>
          <p:cNvPr id="5" name="Footer Placeholder 4"/>
          <p:cNvSpPr>
            <a:spLocks noGrp="1"/>
          </p:cNvSpPr>
          <p:nvPr>
            <p:ph type="ftr" sz="quarter" idx="11"/>
          </p:nvPr>
        </p:nvSpPr>
        <p:spPr/>
        <p:txBody>
          <a:bodyPr/>
          <a:lstStyle>
            <a:extLst/>
          </a:lstStyle>
          <a:p>
            <a:r>
              <a:rPr lang="en-GB" smtClean="0"/>
              <a:t>Prepared by Vicent V.M., MSc.</a:t>
            </a:r>
            <a:endParaRPr lang="en-GB"/>
          </a:p>
        </p:txBody>
      </p:sp>
      <p:sp>
        <p:nvSpPr>
          <p:cNvPr id="6" name="Slide Number Placeholder 5"/>
          <p:cNvSpPr>
            <a:spLocks noGrp="1"/>
          </p:cNvSpPr>
          <p:nvPr>
            <p:ph type="sldNum" sz="quarter" idx="12"/>
          </p:nvPr>
        </p:nvSpPr>
        <p:spPr/>
        <p:txBody>
          <a:bodyPr/>
          <a:lstStyle>
            <a:extLst/>
          </a:lstStyle>
          <a:p>
            <a:fld id="{EE9BA162-D505-4D1D-972C-DA1311D099FB}" type="slidenum">
              <a:rPr lang="en-GB" smtClean="0"/>
              <a:t>‹#›</a:t>
            </a:fld>
            <a:endParaRPr lang="en-GB"/>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A22EC1F-612A-4DF0-93F0-F91BE7DC7841}" type="datetime1">
              <a:rPr lang="en-GB" smtClean="0"/>
              <a:t>15/12/2020</a:t>
            </a:fld>
            <a:endParaRPr lang="en-GB"/>
          </a:p>
        </p:txBody>
      </p:sp>
      <p:sp>
        <p:nvSpPr>
          <p:cNvPr id="6" name="Footer Placeholder 5"/>
          <p:cNvSpPr>
            <a:spLocks noGrp="1"/>
          </p:cNvSpPr>
          <p:nvPr>
            <p:ph type="ftr" sz="quarter" idx="11"/>
          </p:nvPr>
        </p:nvSpPr>
        <p:spPr/>
        <p:txBody>
          <a:bodyPr/>
          <a:lstStyle>
            <a:extLst/>
          </a:lstStyle>
          <a:p>
            <a:r>
              <a:rPr lang="en-GB" smtClean="0"/>
              <a:t>Prepared by Vicent V.M., MSc.</a:t>
            </a:r>
            <a:endParaRPr lang="en-GB"/>
          </a:p>
        </p:txBody>
      </p:sp>
      <p:sp>
        <p:nvSpPr>
          <p:cNvPr id="7" name="Slide Number Placeholder 6"/>
          <p:cNvSpPr>
            <a:spLocks noGrp="1"/>
          </p:cNvSpPr>
          <p:nvPr>
            <p:ph type="sldNum" sz="quarter" idx="12"/>
          </p:nvPr>
        </p:nvSpPr>
        <p:spPr/>
        <p:txBody>
          <a:bodyPr/>
          <a:lstStyle>
            <a:extLst/>
          </a:lstStyle>
          <a:p>
            <a:fld id="{EE9BA162-D505-4D1D-972C-DA1311D099FB}" type="slidenum">
              <a:rPr lang="en-GB" smtClean="0"/>
              <a:t>‹#›</a:t>
            </a:fld>
            <a:endParaRPr lang="en-GB"/>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12BD3FF-258E-4D17-9ABD-FF6D0C4E9EB0}" type="datetime1">
              <a:rPr lang="en-GB" smtClean="0"/>
              <a:t>15/12/2020</a:t>
            </a:fld>
            <a:endParaRPr lang="en-GB"/>
          </a:p>
        </p:txBody>
      </p:sp>
      <p:sp>
        <p:nvSpPr>
          <p:cNvPr id="8" name="Footer Placeholder 7"/>
          <p:cNvSpPr>
            <a:spLocks noGrp="1"/>
          </p:cNvSpPr>
          <p:nvPr>
            <p:ph type="ftr" sz="quarter" idx="11"/>
          </p:nvPr>
        </p:nvSpPr>
        <p:spPr/>
        <p:txBody>
          <a:bodyPr/>
          <a:lstStyle>
            <a:extLst/>
          </a:lstStyle>
          <a:p>
            <a:r>
              <a:rPr lang="en-GB" smtClean="0"/>
              <a:t>Prepared by Vicent V.M., MSc.</a:t>
            </a:r>
            <a:endParaRPr lang="en-GB"/>
          </a:p>
        </p:txBody>
      </p:sp>
      <p:sp>
        <p:nvSpPr>
          <p:cNvPr id="9" name="Slide Number Placeholder 8"/>
          <p:cNvSpPr>
            <a:spLocks noGrp="1"/>
          </p:cNvSpPr>
          <p:nvPr>
            <p:ph type="sldNum" sz="quarter" idx="12"/>
          </p:nvPr>
        </p:nvSpPr>
        <p:spPr/>
        <p:txBody>
          <a:bodyPr/>
          <a:lstStyle>
            <a:extLst/>
          </a:lstStyle>
          <a:p>
            <a:fld id="{EE9BA162-D505-4D1D-972C-DA1311D099FB}"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F4FBCB6-C8D0-4B5E-8F1A-D34B9BC7D6D6}" type="datetime1">
              <a:rPr lang="en-GB" smtClean="0"/>
              <a:t>15/12/2020</a:t>
            </a:fld>
            <a:endParaRPr lang="en-GB"/>
          </a:p>
        </p:txBody>
      </p:sp>
      <p:sp>
        <p:nvSpPr>
          <p:cNvPr id="4" name="Footer Placeholder 3"/>
          <p:cNvSpPr>
            <a:spLocks noGrp="1"/>
          </p:cNvSpPr>
          <p:nvPr>
            <p:ph type="ftr" sz="quarter" idx="11"/>
          </p:nvPr>
        </p:nvSpPr>
        <p:spPr/>
        <p:txBody>
          <a:bodyPr/>
          <a:lstStyle>
            <a:extLst/>
          </a:lstStyle>
          <a:p>
            <a:r>
              <a:rPr lang="en-GB" smtClean="0"/>
              <a:t>Prepared by Vicent V.M., MSc.</a:t>
            </a:r>
            <a:endParaRPr lang="en-GB"/>
          </a:p>
        </p:txBody>
      </p:sp>
      <p:sp>
        <p:nvSpPr>
          <p:cNvPr id="5" name="Slide Number Placeholder 4"/>
          <p:cNvSpPr>
            <a:spLocks noGrp="1"/>
          </p:cNvSpPr>
          <p:nvPr>
            <p:ph type="sldNum" sz="quarter" idx="12"/>
          </p:nvPr>
        </p:nvSpPr>
        <p:spPr/>
        <p:txBody>
          <a:bodyPr/>
          <a:lstStyle>
            <a:extLst/>
          </a:lstStyle>
          <a:p>
            <a:fld id="{EE9BA162-D505-4D1D-972C-DA1311D099FB}" type="slidenum">
              <a:rPr lang="en-GB" smtClean="0"/>
              <a:t>‹#›</a:t>
            </a:fld>
            <a:endParaRPr lang="en-GB"/>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96F847D-80FA-46A0-B952-2BE81D13DB88}" type="datetime1">
              <a:rPr lang="en-GB" smtClean="0"/>
              <a:t>15/12/2020</a:t>
            </a:fld>
            <a:endParaRPr lang="en-GB"/>
          </a:p>
        </p:txBody>
      </p:sp>
      <p:sp>
        <p:nvSpPr>
          <p:cNvPr id="3" name="Footer Placeholder 2"/>
          <p:cNvSpPr>
            <a:spLocks noGrp="1"/>
          </p:cNvSpPr>
          <p:nvPr>
            <p:ph type="ftr" sz="quarter" idx="11"/>
          </p:nvPr>
        </p:nvSpPr>
        <p:spPr/>
        <p:txBody>
          <a:bodyPr/>
          <a:lstStyle>
            <a:extLst/>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extLst/>
          </a:lstStyle>
          <a:p>
            <a:fld id="{EE9BA162-D505-4D1D-972C-DA1311D099FB}" type="slidenum">
              <a:rPr lang="en-GB" smtClean="0"/>
              <a:t>‹#›</a:t>
            </a:fld>
            <a:endParaRPr lang="en-GB"/>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01B6DE68-5576-4BB6-9DD6-2FD87B24535E}" type="datetime1">
              <a:rPr lang="en-GB" smtClean="0"/>
              <a:t>15/12/2020</a:t>
            </a:fld>
            <a:endParaRPr lang="en-GB"/>
          </a:p>
        </p:txBody>
      </p:sp>
      <p:sp>
        <p:nvSpPr>
          <p:cNvPr id="6" name="Footer Placeholder 5"/>
          <p:cNvSpPr>
            <a:spLocks noGrp="1"/>
          </p:cNvSpPr>
          <p:nvPr>
            <p:ph type="ftr" sz="quarter" idx="11"/>
          </p:nvPr>
        </p:nvSpPr>
        <p:spPr/>
        <p:txBody>
          <a:bodyPr/>
          <a:lstStyle>
            <a:extLst/>
          </a:lstStyle>
          <a:p>
            <a:r>
              <a:rPr lang="en-GB" smtClean="0"/>
              <a:t>Prepared by Vicent V.M., MSc.</a:t>
            </a:r>
            <a:endParaRPr lang="en-GB"/>
          </a:p>
        </p:txBody>
      </p:sp>
      <p:sp>
        <p:nvSpPr>
          <p:cNvPr id="7" name="Slide Number Placeholder 6"/>
          <p:cNvSpPr>
            <a:spLocks noGrp="1"/>
          </p:cNvSpPr>
          <p:nvPr>
            <p:ph type="sldNum" sz="quarter" idx="12"/>
          </p:nvPr>
        </p:nvSpPr>
        <p:spPr/>
        <p:txBody>
          <a:bodyPr/>
          <a:lstStyle>
            <a:extLst/>
          </a:lstStyle>
          <a:p>
            <a:fld id="{EE9BA162-D505-4D1D-972C-DA1311D099FB}"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33D99B4-8428-47AE-BD60-B02CCDD1CC29}" type="datetime1">
              <a:rPr lang="en-GB" smtClean="0"/>
              <a:t>15/12/2020</a:t>
            </a:fld>
            <a:endParaRPr lang="en-GB"/>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GB" smtClean="0"/>
              <a:t>Prepared by Vicent V.M., MSc.</a:t>
            </a:r>
            <a:endParaRPr lang="en-GB"/>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E9BA162-D505-4D1D-972C-DA1311D099FB}" type="slidenum">
              <a:rPr lang="en-GB" smtClean="0"/>
              <a:t>‹#›</a:t>
            </a:fld>
            <a:endParaRPr lang="en-GB"/>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09B6393-80C5-48D7-9860-530AE6BC754A}" type="datetime1">
              <a:rPr lang="en-GB" smtClean="0"/>
              <a:t>15/12/2020</a:t>
            </a:fld>
            <a:endParaRPr lang="en-GB"/>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en-GB" smtClean="0"/>
              <a:t>Prepared by Vicent V.M., MSc.</a:t>
            </a:r>
            <a:endParaRPr lang="en-GB"/>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E9BA162-D505-4D1D-972C-DA1311D099FB}"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cover/>
  </p:transition>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wmf"/><Relationship Id="rId18" Type="http://schemas.openxmlformats.org/officeDocument/2006/relationships/oleObject" Target="../embeddings/oleObject7.bin"/><Relationship Id="rId3" Type="http://schemas.openxmlformats.org/officeDocument/2006/relationships/image" Target="../media/image16.png"/><Relationship Id="rId21" Type="http://schemas.openxmlformats.org/officeDocument/2006/relationships/oleObject" Target="../embeddings/oleObject9.bin"/><Relationship Id="rId7" Type="http://schemas.openxmlformats.org/officeDocument/2006/relationships/image" Target="../media/image9.wmf"/><Relationship Id="rId12" Type="http://schemas.openxmlformats.org/officeDocument/2006/relationships/oleObject" Target="../embeddings/oleObject4.bin"/><Relationship Id="rId17" Type="http://schemas.openxmlformats.org/officeDocument/2006/relationships/image" Target="../media/image14.wmf"/><Relationship Id="rId2" Type="http://schemas.openxmlformats.org/officeDocument/2006/relationships/slideLayout" Target="../slideLayouts/slideLayout2.xml"/><Relationship Id="rId16" Type="http://schemas.openxmlformats.org/officeDocument/2006/relationships/oleObject" Target="../embeddings/oleObject6.bin"/><Relationship Id="rId20"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wmf"/><Relationship Id="rId5" Type="http://schemas.openxmlformats.org/officeDocument/2006/relationships/image" Target="../media/image18.png"/><Relationship Id="rId15" Type="http://schemas.openxmlformats.org/officeDocument/2006/relationships/image" Target="../media/image13.wmf"/><Relationship Id="rId10" Type="http://schemas.openxmlformats.org/officeDocument/2006/relationships/oleObject" Target="../embeddings/oleObject3.bin"/><Relationship Id="rId19" Type="http://schemas.openxmlformats.org/officeDocument/2006/relationships/image" Target="../media/image15.wmf"/><Relationship Id="rId4" Type="http://schemas.openxmlformats.org/officeDocument/2006/relationships/image" Target="../media/image17.png"/><Relationship Id="rId9" Type="http://schemas.openxmlformats.org/officeDocument/2006/relationships/image" Target="../media/image10.wmf"/><Relationship Id="rId1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8.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9.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0.wmf"/></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2.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3.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4.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85.wmf"/></Relationships>
</file>

<file path=ppt/slides/_rels/slide83.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7.wmf"/><Relationship Id="rId5" Type="http://schemas.openxmlformats.org/officeDocument/2006/relationships/oleObject" Target="../embeddings/oleObject18.bin"/><Relationship Id="rId10" Type="http://schemas.openxmlformats.org/officeDocument/2006/relationships/image" Target="../media/image88.wmf"/><Relationship Id="rId4" Type="http://schemas.openxmlformats.org/officeDocument/2006/relationships/image" Target="../media/image86.wmf"/><Relationship Id="rId9" Type="http://schemas.openxmlformats.org/officeDocument/2006/relationships/oleObject" Target="../embeddings/oleObject20.bin"/></Relationships>
</file>

<file path=ppt/slides/_rels/slide84.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0.wmf"/><Relationship Id="rId5" Type="http://schemas.openxmlformats.org/officeDocument/2006/relationships/oleObject" Target="../embeddings/oleObject22.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24.bin"/></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6.bin"/><Relationship Id="rId5" Type="http://schemas.openxmlformats.org/officeDocument/2006/relationships/image" Target="../media/image102.wmf"/><Relationship Id="rId4" Type="http://schemas.openxmlformats.org/officeDocument/2006/relationships/oleObject" Target="../embeddings/oleObject25.bin"/></Relationships>
</file>

<file path=ppt/slides/_rels/slide95.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109.wmf"/><Relationship Id="rId2" Type="http://schemas.openxmlformats.org/officeDocument/2006/relationships/slideLayout" Target="../slideLayouts/slideLayout2.xml"/><Relationship Id="rId16" Type="http://schemas.openxmlformats.org/officeDocument/2006/relationships/image" Target="../media/image111.wmf"/><Relationship Id="rId1" Type="http://schemas.openxmlformats.org/officeDocument/2006/relationships/vmlDrawing" Target="../drawings/vmlDrawing12.vml"/><Relationship Id="rId6" Type="http://schemas.openxmlformats.org/officeDocument/2006/relationships/image" Target="../media/image106.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30.bin"/><Relationship Id="rId14" Type="http://schemas.openxmlformats.org/officeDocument/2006/relationships/image" Target="../media/image110.wmf"/></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1.xml"/><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5.bin"/><Relationship Id="rId11" Type="http://schemas.openxmlformats.org/officeDocument/2006/relationships/image" Target="../media/image116.wmf"/><Relationship Id="rId5" Type="http://schemas.openxmlformats.org/officeDocument/2006/relationships/image" Target="../media/image113.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115.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18.wmf"/><Relationship Id="rId5" Type="http://schemas.openxmlformats.org/officeDocument/2006/relationships/oleObject" Target="../embeddings/oleObject39.bin"/><Relationship Id="rId4" Type="http://schemas.openxmlformats.org/officeDocument/2006/relationships/image" Target="../media/image117.wmf"/></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19.wmf"/><Relationship Id="rId4" Type="http://schemas.openxmlformats.org/officeDocument/2006/relationships/oleObject" Target="../embeddings/oleObject4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8352928" cy="2117793"/>
          </a:xfrm>
        </p:spPr>
        <p:txBody>
          <a:bodyPr>
            <a:normAutofit/>
          </a:bodyPr>
          <a:lstStyle/>
          <a:p>
            <a:r>
              <a:rPr lang="en-GB" sz="2800" b="1" dirty="0" smtClean="0">
                <a:solidFill>
                  <a:prstClr val="black"/>
                </a:solidFill>
                <a:effectLst/>
                <a:latin typeface="Book Antiqua" pitchFamily="18" charset="0"/>
              </a:rPr>
              <a:t>INTRODUCTION TO CONTROL SYSTEM  </a:t>
            </a:r>
            <a:br>
              <a:rPr lang="en-GB" sz="2800" b="1" dirty="0" smtClean="0">
                <a:solidFill>
                  <a:prstClr val="black"/>
                </a:solidFill>
                <a:effectLst/>
                <a:latin typeface="Book Antiqua" pitchFamily="18" charset="0"/>
              </a:rPr>
            </a:br>
            <a:r>
              <a:rPr lang="en-GB" sz="2800" b="1" dirty="0" smtClean="0">
                <a:solidFill>
                  <a:prstClr val="black"/>
                </a:solidFill>
                <a:effectLst/>
                <a:latin typeface="Book Antiqua" pitchFamily="18" charset="0"/>
              </a:rPr>
              <a:t>CODE: COB 3134</a:t>
            </a:r>
            <a:br>
              <a:rPr lang="en-GB" sz="2800" b="1" dirty="0" smtClean="0">
                <a:solidFill>
                  <a:prstClr val="black"/>
                </a:solidFill>
                <a:effectLst/>
                <a:latin typeface="Book Antiqua" pitchFamily="18" charset="0"/>
              </a:rPr>
            </a:br>
            <a:r>
              <a:rPr lang="en-GB" sz="2800" b="1" dirty="0" smtClean="0">
                <a:solidFill>
                  <a:prstClr val="black"/>
                </a:solidFill>
                <a:effectLst/>
                <a:latin typeface="Book Antiqua" pitchFamily="18" charset="0"/>
              </a:rPr>
              <a:t>UQF 7 - B</a:t>
            </a:r>
            <a:endParaRPr lang="en-GB" sz="2800" dirty="0">
              <a:effectLst/>
            </a:endParaRPr>
          </a:p>
        </p:txBody>
      </p:sp>
      <p:sp>
        <p:nvSpPr>
          <p:cNvPr id="3" name="Subtitle 2"/>
          <p:cNvSpPr>
            <a:spLocks noGrp="1"/>
          </p:cNvSpPr>
          <p:nvPr>
            <p:ph type="subTitle" idx="1"/>
          </p:nvPr>
        </p:nvSpPr>
        <p:spPr/>
        <p:txBody>
          <a:bodyPr/>
          <a:lstStyle/>
          <a:p>
            <a:pPr marR="64008" lvl="0" algn="r">
              <a:spcBef>
                <a:spcPts val="400"/>
              </a:spcBef>
              <a:buClr>
                <a:srgbClr val="2DA2BF"/>
              </a:buClr>
              <a:buSzPct val="68000"/>
            </a:pPr>
            <a:r>
              <a:rPr lang="en-GB" sz="3000" b="1" i="1" dirty="0" smtClean="0">
                <a:solidFill>
                  <a:srgbClr val="0070C0"/>
                </a:solidFill>
                <a:latin typeface="Book Antiqua"/>
              </a:rPr>
              <a:t>Prepared by: </a:t>
            </a:r>
            <a:r>
              <a:rPr lang="en-GB" sz="3000" b="1" i="1" dirty="0" err="1">
                <a:solidFill>
                  <a:srgbClr val="0070C0"/>
                </a:solidFill>
                <a:latin typeface="Book Antiqua"/>
              </a:rPr>
              <a:t>Vicent</a:t>
            </a:r>
            <a:r>
              <a:rPr lang="en-GB" sz="3000" b="1" i="1" dirty="0">
                <a:solidFill>
                  <a:srgbClr val="0070C0"/>
                </a:solidFill>
                <a:latin typeface="Book Antiqua"/>
              </a:rPr>
              <a:t> V.M., MSc. </a:t>
            </a:r>
            <a:endParaRPr lang="en-GB" sz="3000" dirty="0">
              <a:solidFill>
                <a:srgbClr val="0070C0"/>
              </a:solidFill>
              <a:latin typeface="Book Antiqua"/>
            </a:endParaRPr>
          </a:p>
          <a:p>
            <a:pPr marR="64008" lvl="0" algn="r">
              <a:spcBef>
                <a:spcPts val="400"/>
              </a:spcBef>
              <a:buClr>
                <a:srgbClr val="2DA2BF"/>
              </a:buClr>
              <a:buSzPct val="68000"/>
            </a:pPr>
            <a:r>
              <a:rPr lang="en-GB" sz="3000" b="1" i="1" dirty="0" smtClean="0">
                <a:solidFill>
                  <a:srgbClr val="0070C0"/>
                </a:solidFill>
                <a:latin typeface="Book Antiqua"/>
              </a:rPr>
              <a:t>Nov., 2020 </a:t>
            </a:r>
            <a:endParaRPr lang="en-GB" sz="3000" dirty="0">
              <a:solidFill>
                <a:srgbClr val="0070C0"/>
              </a:solidFill>
              <a:latin typeface="Lucida Sans Unicode"/>
            </a:endParaRPr>
          </a:p>
          <a:p>
            <a:endParaRPr lang="en-GB" dirty="0"/>
          </a:p>
        </p:txBody>
      </p:sp>
    </p:spTree>
    <p:extLst>
      <p:ext uri="{BB962C8B-B14F-4D97-AF65-F5344CB8AC3E}">
        <p14:creationId xmlns:p14="http://schemas.microsoft.com/office/powerpoint/2010/main" val="393363129"/>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692695"/>
            <a:ext cx="8229600" cy="5758589"/>
          </a:xfrm>
        </p:spPr>
        <p:txBody>
          <a:bodyPr>
            <a:normAutofit/>
          </a:bodyPr>
          <a:lstStyle/>
          <a:p>
            <a:pPr marL="241300" lvl="0" indent="0" algn="just">
              <a:spcBef>
                <a:spcPts val="55"/>
              </a:spcBef>
              <a:buClrTx/>
              <a:buSzTx/>
              <a:buNone/>
            </a:pPr>
            <a:r>
              <a:rPr lang="en-GB" sz="2400" spc="-14" dirty="0">
                <a:latin typeface="Book Antiqua" pitchFamily="18" charset="0"/>
                <a:cs typeface="Times New Roman"/>
              </a:rPr>
              <a:t>Du</a:t>
            </a:r>
            <a:r>
              <a:rPr lang="en-GB" sz="2400" dirty="0">
                <a:latin typeface="Book Antiqua" pitchFamily="18" charset="0"/>
                <a:cs typeface="Times New Roman"/>
              </a:rPr>
              <a:t>e</a:t>
            </a:r>
            <a:r>
              <a:rPr lang="en-GB" sz="2400" spc="236" dirty="0">
                <a:latin typeface="Book Antiqua" pitchFamily="18" charset="0"/>
                <a:cs typeface="Times New Roman"/>
              </a:rPr>
              <a:t> </a:t>
            </a:r>
            <a:r>
              <a:rPr lang="en-GB" sz="2400" spc="-14" dirty="0">
                <a:latin typeface="Book Antiqua" pitchFamily="18" charset="0"/>
                <a:cs typeface="Times New Roman"/>
              </a:rPr>
              <a:t>t</a:t>
            </a:r>
            <a:r>
              <a:rPr lang="en-GB" sz="2400" dirty="0">
                <a:latin typeface="Book Antiqua" pitchFamily="18" charset="0"/>
                <a:cs typeface="Times New Roman"/>
              </a:rPr>
              <a:t>o</a:t>
            </a:r>
            <a:r>
              <a:rPr lang="en-GB" sz="2400" spc="128"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78" dirty="0">
                <a:latin typeface="Book Antiqua" pitchFamily="18" charset="0"/>
                <a:cs typeface="Times New Roman"/>
              </a:rPr>
              <a:t> </a:t>
            </a:r>
            <a:r>
              <a:rPr lang="en-GB" sz="2400" spc="-14" dirty="0">
                <a:latin typeface="Book Antiqua" pitchFamily="18" charset="0"/>
                <a:cs typeface="Times New Roman"/>
              </a:rPr>
              <a:t>increasin</a:t>
            </a:r>
            <a:r>
              <a:rPr lang="en-GB" sz="2400" dirty="0">
                <a:latin typeface="Book Antiqua" pitchFamily="18" charset="0"/>
                <a:cs typeface="Times New Roman"/>
              </a:rPr>
              <a:t>g </a:t>
            </a:r>
            <a:r>
              <a:rPr lang="en-GB" sz="2400" spc="16" dirty="0">
                <a:latin typeface="Book Antiqua" pitchFamily="18" charset="0"/>
                <a:cs typeface="Times New Roman"/>
              </a:rPr>
              <a:t> </a:t>
            </a:r>
            <a:r>
              <a:rPr lang="en-GB" sz="2400" spc="-14" dirty="0">
                <a:latin typeface="Book Antiqua" pitchFamily="18" charset="0"/>
                <a:cs typeface="Times New Roman"/>
              </a:rPr>
              <a:t>complexit</a:t>
            </a:r>
            <a:r>
              <a:rPr lang="en-GB" sz="2400" dirty="0">
                <a:latin typeface="Book Antiqua" pitchFamily="18" charset="0"/>
                <a:cs typeface="Times New Roman"/>
              </a:rPr>
              <a:t>y </a:t>
            </a:r>
            <a:r>
              <a:rPr lang="en-GB" sz="2400" spc="39" dirty="0">
                <a:latin typeface="Book Antiqua" pitchFamily="18" charset="0"/>
                <a:cs typeface="Times New Roman"/>
              </a:rPr>
              <a:t> </a:t>
            </a:r>
            <a:r>
              <a:rPr lang="en-GB" sz="2400" spc="-14" dirty="0">
                <a:latin typeface="Book Antiqua" pitchFamily="18" charset="0"/>
                <a:cs typeface="Times New Roman"/>
              </a:rPr>
              <a:t>o</a:t>
            </a:r>
            <a:r>
              <a:rPr lang="en-GB" sz="2400" dirty="0">
                <a:latin typeface="Book Antiqua" pitchFamily="18" charset="0"/>
                <a:cs typeface="Times New Roman"/>
              </a:rPr>
              <a:t>f</a:t>
            </a:r>
            <a:r>
              <a:rPr lang="en-GB" sz="2400" spc="69"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78" dirty="0">
                <a:latin typeface="Book Antiqua" pitchFamily="18" charset="0"/>
                <a:cs typeface="Times New Roman"/>
              </a:rPr>
              <a:t> </a:t>
            </a:r>
            <a:r>
              <a:rPr lang="en-GB" sz="2400" spc="-14" dirty="0">
                <a:latin typeface="Book Antiqua" pitchFamily="18" charset="0"/>
                <a:cs typeface="Times New Roman"/>
              </a:rPr>
              <a:t>syste</a:t>
            </a:r>
            <a:r>
              <a:rPr lang="en-GB" sz="2400" dirty="0">
                <a:latin typeface="Book Antiqua" pitchFamily="18" charset="0"/>
                <a:cs typeface="Times New Roman"/>
              </a:rPr>
              <a:t>m</a:t>
            </a:r>
            <a:r>
              <a:rPr lang="en-GB" sz="2400" spc="186" dirty="0">
                <a:latin typeface="Book Antiqua" pitchFamily="18" charset="0"/>
                <a:cs typeface="Times New Roman"/>
              </a:rPr>
              <a:t> </a:t>
            </a:r>
            <a:r>
              <a:rPr lang="en-GB" sz="2400" spc="-14" dirty="0">
                <a:latin typeface="Book Antiqua" pitchFamily="18" charset="0"/>
                <a:cs typeface="Times New Roman"/>
              </a:rPr>
              <a:t>unde</a:t>
            </a:r>
            <a:r>
              <a:rPr lang="en-GB" sz="2400" dirty="0">
                <a:latin typeface="Book Antiqua" pitchFamily="18" charset="0"/>
                <a:cs typeface="Times New Roman"/>
              </a:rPr>
              <a:t>r </a:t>
            </a:r>
            <a:r>
              <a:rPr lang="en-GB" sz="2400" spc="42" dirty="0">
                <a:latin typeface="Book Antiqua" pitchFamily="18" charset="0"/>
                <a:cs typeface="Times New Roman"/>
              </a:rPr>
              <a:t> </a:t>
            </a:r>
            <a:r>
              <a:rPr lang="en-GB" sz="2400" spc="-14" dirty="0">
                <a:latin typeface="Book Antiqua" pitchFamily="18" charset="0"/>
                <a:cs typeface="Times New Roman"/>
              </a:rPr>
              <a:t>contro</a:t>
            </a:r>
            <a:r>
              <a:rPr lang="en-GB" sz="2400" dirty="0">
                <a:latin typeface="Book Antiqua" pitchFamily="18" charset="0"/>
                <a:cs typeface="Times New Roman"/>
              </a:rPr>
              <a:t>l </a:t>
            </a:r>
            <a:r>
              <a:rPr lang="en-GB" sz="2400" spc="24" dirty="0">
                <a:latin typeface="Book Antiqua" pitchFamily="18" charset="0"/>
                <a:cs typeface="Times New Roman"/>
              </a:rPr>
              <a:t> </a:t>
            </a:r>
            <a:r>
              <a:rPr lang="en-GB" sz="2400" spc="-14" dirty="0">
                <a:latin typeface="Book Antiqua" pitchFamily="18" charset="0"/>
                <a:cs typeface="Times New Roman"/>
              </a:rPr>
              <a:t>an</a:t>
            </a:r>
            <a:r>
              <a:rPr lang="en-GB" sz="2400" dirty="0">
                <a:latin typeface="Book Antiqua" pitchFamily="18" charset="0"/>
                <a:cs typeface="Times New Roman"/>
              </a:rPr>
              <a:t>d</a:t>
            </a:r>
            <a:r>
              <a:rPr lang="en-GB" sz="2400" spc="178"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78" dirty="0">
                <a:latin typeface="Book Antiqua" pitchFamily="18" charset="0"/>
                <a:cs typeface="Times New Roman"/>
              </a:rPr>
              <a:t> </a:t>
            </a:r>
            <a:r>
              <a:rPr lang="en-GB" sz="2400" spc="-16" dirty="0">
                <a:latin typeface="Book Antiqua" pitchFamily="18" charset="0"/>
                <a:cs typeface="Times New Roman"/>
              </a:rPr>
              <a:t>interes</a:t>
            </a:r>
            <a:r>
              <a:rPr lang="en-GB" sz="2400" dirty="0">
                <a:latin typeface="Book Antiqua" pitchFamily="18" charset="0"/>
                <a:cs typeface="Times New Roman"/>
              </a:rPr>
              <a:t>t</a:t>
            </a:r>
            <a:r>
              <a:rPr lang="en-GB" sz="2400" spc="3" dirty="0">
                <a:latin typeface="Book Antiqua" pitchFamily="18" charset="0"/>
                <a:cs typeface="Times New Roman"/>
              </a:rPr>
              <a:t> </a:t>
            </a:r>
            <a:r>
              <a:rPr lang="en-GB" sz="2400" spc="-14" dirty="0" smtClean="0">
                <a:latin typeface="Book Antiqua" pitchFamily="18" charset="0"/>
                <a:cs typeface="Times New Roman"/>
              </a:rPr>
              <a:t>in</a:t>
            </a:r>
            <a:r>
              <a:rPr lang="en-GB" sz="2400" dirty="0" smtClean="0">
                <a:latin typeface="Book Antiqua" pitchFamily="18" charset="0"/>
                <a:cs typeface="Times New Roman"/>
              </a:rPr>
              <a:t> </a:t>
            </a:r>
            <a:r>
              <a:rPr lang="en-GB" sz="2400" spc="-14" dirty="0" smtClean="0">
                <a:latin typeface="Book Antiqua" pitchFamily="18" charset="0"/>
                <a:cs typeface="Times New Roman"/>
              </a:rPr>
              <a:t>achievin</a:t>
            </a:r>
            <a:r>
              <a:rPr lang="en-GB" sz="2400" dirty="0" smtClean="0">
                <a:latin typeface="Book Antiqua" pitchFamily="18" charset="0"/>
                <a:cs typeface="Times New Roman"/>
              </a:rPr>
              <a:t>g </a:t>
            </a:r>
            <a:r>
              <a:rPr lang="en-GB" sz="2400" spc="35" dirty="0" smtClean="0">
                <a:latin typeface="Book Antiqua" pitchFamily="18" charset="0"/>
                <a:cs typeface="Times New Roman"/>
              </a:rPr>
              <a:t> </a:t>
            </a:r>
            <a:r>
              <a:rPr lang="en-GB" sz="2400" spc="-16" dirty="0">
                <a:latin typeface="Book Antiqua" pitchFamily="18" charset="0"/>
                <a:cs typeface="Times New Roman"/>
              </a:rPr>
              <a:t>optimu</a:t>
            </a:r>
            <a:r>
              <a:rPr lang="en-GB" sz="2400" dirty="0">
                <a:latin typeface="Book Antiqua" pitchFamily="18" charset="0"/>
                <a:cs typeface="Times New Roman"/>
              </a:rPr>
              <a:t>m</a:t>
            </a:r>
            <a:r>
              <a:rPr lang="en-GB" sz="2400" spc="76" dirty="0">
                <a:latin typeface="Book Antiqua" pitchFamily="18" charset="0"/>
                <a:cs typeface="Times New Roman"/>
              </a:rPr>
              <a:t> </a:t>
            </a:r>
            <a:r>
              <a:rPr lang="en-GB" sz="2400" spc="-16" dirty="0">
                <a:latin typeface="Book Antiqua" pitchFamily="18" charset="0"/>
                <a:cs typeface="Times New Roman"/>
              </a:rPr>
              <a:t>performanc</a:t>
            </a:r>
            <a:r>
              <a:rPr lang="en-GB" sz="2400" spc="-54" dirty="0">
                <a:latin typeface="Book Antiqua" pitchFamily="18" charset="0"/>
                <a:cs typeface="Times New Roman"/>
              </a:rPr>
              <a:t>e</a:t>
            </a:r>
            <a:r>
              <a:rPr lang="en-GB" sz="2400" dirty="0">
                <a:latin typeface="Book Antiqua" pitchFamily="18" charset="0"/>
                <a:cs typeface="Times New Roman"/>
              </a:rPr>
              <a:t>,</a:t>
            </a:r>
            <a:r>
              <a:rPr lang="en-GB" sz="2400" spc="59"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  </a:t>
            </a:r>
            <a:r>
              <a:rPr lang="en-GB" sz="2400" spc="-16" dirty="0">
                <a:latin typeface="Book Antiqua" pitchFamily="18" charset="0"/>
                <a:cs typeface="Times New Roman"/>
              </a:rPr>
              <a:t>importanc</a:t>
            </a:r>
            <a:r>
              <a:rPr lang="en-GB" sz="2400" dirty="0">
                <a:latin typeface="Book Antiqua" pitchFamily="18" charset="0"/>
                <a:cs typeface="Times New Roman"/>
              </a:rPr>
              <a:t>e</a:t>
            </a:r>
            <a:r>
              <a:rPr lang="en-GB" sz="2400" spc="79" dirty="0">
                <a:latin typeface="Book Antiqua" pitchFamily="18" charset="0"/>
                <a:cs typeface="Times New Roman"/>
              </a:rPr>
              <a:t> </a:t>
            </a:r>
            <a:r>
              <a:rPr lang="en-GB" sz="2400" spc="-14" dirty="0">
                <a:latin typeface="Book Antiqua" pitchFamily="18" charset="0"/>
                <a:cs typeface="Times New Roman"/>
              </a:rPr>
              <a:t>o</a:t>
            </a:r>
            <a:r>
              <a:rPr lang="en-GB" sz="2400" dirty="0">
                <a:latin typeface="Book Antiqua" pitchFamily="18" charset="0"/>
                <a:cs typeface="Times New Roman"/>
              </a:rPr>
              <a:t>f</a:t>
            </a:r>
            <a:r>
              <a:rPr lang="en-GB" sz="2400" spc="141" dirty="0">
                <a:latin typeface="Book Antiqua" pitchFamily="18" charset="0"/>
                <a:cs typeface="Times New Roman"/>
              </a:rPr>
              <a:t> </a:t>
            </a:r>
            <a:r>
              <a:rPr lang="en-GB" sz="2400" spc="-14" dirty="0">
                <a:latin typeface="Book Antiqua" pitchFamily="18" charset="0"/>
                <a:cs typeface="Times New Roman"/>
              </a:rPr>
              <a:t>contro</a:t>
            </a:r>
            <a:r>
              <a:rPr lang="en-GB" sz="2400" dirty="0">
                <a:latin typeface="Book Antiqua" pitchFamily="18" charset="0"/>
                <a:cs typeface="Times New Roman"/>
              </a:rPr>
              <a:t>l </a:t>
            </a:r>
            <a:r>
              <a:rPr lang="en-GB" sz="2400" spc="96" dirty="0">
                <a:latin typeface="Book Antiqua" pitchFamily="18" charset="0"/>
                <a:cs typeface="Times New Roman"/>
              </a:rPr>
              <a:t> </a:t>
            </a:r>
            <a:r>
              <a:rPr lang="en-GB" sz="2400" spc="-14" dirty="0">
                <a:latin typeface="Book Antiqua" pitchFamily="18" charset="0"/>
                <a:cs typeface="Times New Roman"/>
              </a:rPr>
              <a:t>syste</a:t>
            </a:r>
            <a:r>
              <a:rPr lang="en-GB" sz="2400" dirty="0">
                <a:latin typeface="Book Antiqua" pitchFamily="18" charset="0"/>
                <a:cs typeface="Times New Roman"/>
              </a:rPr>
              <a:t>m </a:t>
            </a:r>
            <a:r>
              <a:rPr lang="en-GB" sz="2400" spc="7" dirty="0">
                <a:latin typeface="Book Antiqua" pitchFamily="18" charset="0"/>
                <a:cs typeface="Times New Roman"/>
              </a:rPr>
              <a:t> </a:t>
            </a:r>
            <a:r>
              <a:rPr lang="en-GB" sz="2400" spc="-16" dirty="0">
                <a:latin typeface="Book Antiqua" pitchFamily="18" charset="0"/>
                <a:cs typeface="Times New Roman"/>
              </a:rPr>
              <a:t>engineerin</a:t>
            </a:r>
            <a:r>
              <a:rPr lang="en-GB" sz="2400" dirty="0">
                <a:latin typeface="Book Antiqua" pitchFamily="18" charset="0"/>
                <a:cs typeface="Times New Roman"/>
              </a:rPr>
              <a:t>g</a:t>
            </a:r>
            <a:r>
              <a:rPr lang="en-GB" sz="2400" spc="83" dirty="0">
                <a:latin typeface="Book Antiqua" pitchFamily="18" charset="0"/>
                <a:cs typeface="Times New Roman"/>
              </a:rPr>
              <a:t> </a:t>
            </a:r>
            <a:r>
              <a:rPr lang="en-GB" sz="2400" spc="-14" dirty="0">
                <a:latin typeface="Book Antiqua" pitchFamily="18" charset="0"/>
                <a:cs typeface="Times New Roman"/>
              </a:rPr>
              <a:t>has grow</a:t>
            </a:r>
            <a:r>
              <a:rPr lang="en-GB" sz="2400" dirty="0">
                <a:latin typeface="Book Antiqua" pitchFamily="18" charset="0"/>
                <a:cs typeface="Times New Roman"/>
              </a:rPr>
              <a:t>n</a:t>
            </a:r>
            <a:r>
              <a:rPr lang="en-GB" sz="2400" spc="158"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n</a:t>
            </a:r>
            <a:r>
              <a:rPr lang="en-GB" sz="2400" spc="59"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63" dirty="0">
                <a:latin typeface="Book Antiqua" pitchFamily="18" charset="0"/>
                <a:cs typeface="Times New Roman"/>
              </a:rPr>
              <a:t> </a:t>
            </a:r>
            <a:r>
              <a:rPr lang="en-GB" sz="2400" spc="-14" dirty="0">
                <a:latin typeface="Book Antiqua" pitchFamily="18" charset="0"/>
                <a:cs typeface="Times New Roman"/>
              </a:rPr>
              <a:t>pas</a:t>
            </a:r>
            <a:r>
              <a:rPr lang="en-GB" sz="2400" dirty="0">
                <a:latin typeface="Book Antiqua" pitchFamily="18" charset="0"/>
                <a:cs typeface="Times New Roman"/>
              </a:rPr>
              <a:t>t</a:t>
            </a:r>
            <a:r>
              <a:rPr lang="en-GB" sz="2400" spc="165" dirty="0">
                <a:latin typeface="Book Antiqua" pitchFamily="18" charset="0"/>
                <a:cs typeface="Times New Roman"/>
              </a:rPr>
              <a:t> </a:t>
            </a:r>
            <a:r>
              <a:rPr lang="en-GB" sz="2400" spc="-14" dirty="0">
                <a:latin typeface="Book Antiqua" pitchFamily="18" charset="0"/>
                <a:cs typeface="Times New Roman"/>
              </a:rPr>
              <a:t>decad</a:t>
            </a:r>
            <a:r>
              <a:rPr lang="en-GB" sz="2400" spc="-50" dirty="0">
                <a:latin typeface="Book Antiqua" pitchFamily="18" charset="0"/>
                <a:cs typeface="Times New Roman"/>
              </a:rPr>
              <a:t>e</a:t>
            </a:r>
            <a:r>
              <a:rPr lang="en-GB" sz="2400" dirty="0">
                <a:latin typeface="Book Antiqua" pitchFamily="18" charset="0"/>
                <a:cs typeface="Times New Roman"/>
              </a:rPr>
              <a:t>.</a:t>
            </a:r>
            <a:r>
              <a:rPr lang="en-GB" sz="2400" spc="227" dirty="0">
                <a:latin typeface="Book Antiqua" pitchFamily="18" charset="0"/>
                <a:cs typeface="Times New Roman"/>
              </a:rPr>
              <a:t> </a:t>
            </a:r>
            <a:r>
              <a:rPr lang="en-GB" sz="2400" spc="-16" dirty="0">
                <a:latin typeface="Book Antiqua" pitchFamily="18" charset="0"/>
                <a:cs typeface="Times New Roman"/>
              </a:rPr>
              <a:t>Furthermor</a:t>
            </a:r>
            <a:r>
              <a:rPr lang="en-GB" sz="2400" spc="-55" dirty="0">
                <a:latin typeface="Book Antiqua" pitchFamily="18" charset="0"/>
                <a:cs typeface="Times New Roman"/>
              </a:rPr>
              <a:t>e</a:t>
            </a:r>
            <a:r>
              <a:rPr lang="en-GB" sz="2400" dirty="0">
                <a:latin typeface="Book Antiqua" pitchFamily="18" charset="0"/>
                <a:cs typeface="Times New Roman"/>
              </a:rPr>
              <a:t>,</a:t>
            </a:r>
            <a:r>
              <a:rPr lang="en-GB" sz="2400" spc="-33" dirty="0">
                <a:latin typeface="Book Antiqua" pitchFamily="18" charset="0"/>
                <a:cs typeface="Times New Roman"/>
              </a:rPr>
              <a:t> </a:t>
            </a:r>
            <a:r>
              <a:rPr lang="en-GB" sz="2400" spc="-14" dirty="0">
                <a:latin typeface="Book Antiqua" pitchFamily="18" charset="0"/>
                <a:cs typeface="Times New Roman"/>
              </a:rPr>
              <a:t>a</a:t>
            </a:r>
            <a:r>
              <a:rPr lang="en-GB" sz="2400" dirty="0">
                <a:latin typeface="Book Antiqua" pitchFamily="18" charset="0"/>
                <a:cs typeface="Times New Roman"/>
              </a:rPr>
              <a:t>s</a:t>
            </a:r>
            <a:r>
              <a:rPr lang="en-GB" sz="2400" spc="54"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63" dirty="0">
                <a:latin typeface="Book Antiqua" pitchFamily="18" charset="0"/>
                <a:cs typeface="Times New Roman"/>
              </a:rPr>
              <a:t> </a:t>
            </a:r>
            <a:r>
              <a:rPr lang="en-GB" sz="2400" spc="-14" dirty="0">
                <a:latin typeface="Book Antiqua" pitchFamily="18" charset="0"/>
                <a:cs typeface="Times New Roman"/>
              </a:rPr>
              <a:t>system</a:t>
            </a:r>
            <a:r>
              <a:rPr lang="en-GB" sz="2400" dirty="0">
                <a:latin typeface="Book Antiqua" pitchFamily="18" charset="0"/>
                <a:cs typeface="Times New Roman"/>
              </a:rPr>
              <a:t>s</a:t>
            </a:r>
            <a:r>
              <a:rPr lang="en-GB" sz="2400" spc="163" dirty="0">
                <a:latin typeface="Book Antiqua" pitchFamily="18" charset="0"/>
                <a:cs typeface="Times New Roman"/>
              </a:rPr>
              <a:t> </a:t>
            </a:r>
            <a:r>
              <a:rPr lang="en-GB" sz="2400" spc="-14" dirty="0">
                <a:latin typeface="Book Antiqua" pitchFamily="18" charset="0"/>
                <a:cs typeface="Times New Roman"/>
              </a:rPr>
              <a:t>becom</a:t>
            </a:r>
            <a:r>
              <a:rPr lang="en-GB" sz="2400" dirty="0">
                <a:latin typeface="Book Antiqua" pitchFamily="18" charset="0"/>
                <a:cs typeface="Times New Roman"/>
              </a:rPr>
              <a:t>e </a:t>
            </a:r>
            <a:r>
              <a:rPr lang="en-GB" sz="2400" spc="34" dirty="0">
                <a:latin typeface="Book Antiqua" pitchFamily="18" charset="0"/>
                <a:cs typeface="Times New Roman"/>
              </a:rPr>
              <a:t> </a:t>
            </a:r>
            <a:r>
              <a:rPr lang="en-GB" sz="2400" spc="-14" dirty="0">
                <a:latin typeface="Book Antiqua" pitchFamily="18" charset="0"/>
                <a:cs typeface="Times New Roman"/>
              </a:rPr>
              <a:t>mor</a:t>
            </a:r>
            <a:r>
              <a:rPr lang="en-GB" sz="2400" dirty="0">
                <a:latin typeface="Book Antiqua" pitchFamily="18" charset="0"/>
                <a:cs typeface="Times New Roman"/>
              </a:rPr>
              <a:t>e</a:t>
            </a:r>
            <a:r>
              <a:rPr lang="en-GB" sz="2400" spc="210" dirty="0">
                <a:latin typeface="Book Antiqua" pitchFamily="18" charset="0"/>
                <a:cs typeface="Times New Roman"/>
              </a:rPr>
              <a:t> </a:t>
            </a:r>
            <a:r>
              <a:rPr lang="en-GB" sz="2400" spc="-14" dirty="0">
                <a:latin typeface="Book Antiqua" pitchFamily="18" charset="0"/>
                <a:cs typeface="Times New Roman"/>
              </a:rPr>
              <a:t>complex</a:t>
            </a:r>
            <a:r>
              <a:rPr lang="en-GB" sz="2400" dirty="0">
                <a:latin typeface="Book Antiqua" pitchFamily="18" charset="0"/>
                <a:cs typeface="Times New Roman"/>
              </a:rPr>
              <a:t>,</a:t>
            </a:r>
            <a:r>
              <a:rPr lang="en-GB" sz="2400" spc="171" dirty="0">
                <a:latin typeface="Book Antiqua" pitchFamily="18" charset="0"/>
                <a:cs typeface="Times New Roman"/>
              </a:rPr>
              <a:t> </a:t>
            </a:r>
            <a:r>
              <a:rPr lang="en-GB" sz="2400" spc="-14" dirty="0" smtClean="0">
                <a:latin typeface="Book Antiqua" pitchFamily="18" charset="0"/>
                <a:cs typeface="Times New Roman"/>
              </a:rPr>
              <a:t>th</a:t>
            </a:r>
            <a:r>
              <a:rPr lang="en-GB" sz="2400" dirty="0" smtClean="0">
                <a:latin typeface="Book Antiqua" pitchFamily="18" charset="0"/>
                <a:cs typeface="Times New Roman"/>
              </a:rPr>
              <a:t>e</a:t>
            </a:r>
            <a:r>
              <a:rPr lang="en-GB" sz="2400" spc="163" dirty="0" smtClean="0">
                <a:latin typeface="Book Antiqua" pitchFamily="18" charset="0"/>
                <a:cs typeface="Times New Roman"/>
              </a:rPr>
              <a:t> </a:t>
            </a:r>
            <a:r>
              <a:rPr lang="en-GB" sz="2400" spc="-14" dirty="0" smtClean="0">
                <a:latin typeface="Book Antiqua" pitchFamily="18" charset="0"/>
                <a:cs typeface="Times New Roman"/>
              </a:rPr>
              <a:t>in</a:t>
            </a:r>
            <a:r>
              <a:rPr lang="en-GB" sz="2400" spc="-16" dirty="0" smtClean="0">
                <a:latin typeface="Book Antiqua" pitchFamily="18" charset="0"/>
                <a:cs typeface="Times New Roman"/>
              </a:rPr>
              <a:t>terrelationshi</a:t>
            </a:r>
            <a:r>
              <a:rPr lang="en-GB" sz="2400" dirty="0" smtClean="0">
                <a:latin typeface="Book Antiqua" pitchFamily="18" charset="0"/>
                <a:cs typeface="Times New Roman"/>
              </a:rPr>
              <a:t>p</a:t>
            </a:r>
            <a:r>
              <a:rPr lang="en-GB" sz="2400" spc="-58" dirty="0" smtClean="0">
                <a:latin typeface="Book Antiqua" pitchFamily="18" charset="0"/>
                <a:cs typeface="Times New Roman"/>
              </a:rPr>
              <a:t> </a:t>
            </a:r>
            <a:r>
              <a:rPr lang="en-GB" sz="2400" spc="-14" dirty="0">
                <a:latin typeface="Book Antiqua" pitchFamily="18" charset="0"/>
                <a:cs typeface="Times New Roman"/>
              </a:rPr>
              <a:t>o</a:t>
            </a:r>
            <a:r>
              <a:rPr lang="en-GB" sz="2400" dirty="0">
                <a:latin typeface="Book Antiqua" pitchFamily="18" charset="0"/>
                <a:cs typeface="Times New Roman"/>
              </a:rPr>
              <a:t>f</a:t>
            </a:r>
            <a:r>
              <a:rPr lang="en-GB" sz="2400" spc="-4" dirty="0">
                <a:latin typeface="Book Antiqua" pitchFamily="18" charset="0"/>
                <a:cs typeface="Times New Roman"/>
              </a:rPr>
              <a:t> </a:t>
            </a:r>
            <a:r>
              <a:rPr lang="en-GB" sz="2400" spc="-14" dirty="0">
                <a:latin typeface="Book Antiqua" pitchFamily="18" charset="0"/>
                <a:cs typeface="Times New Roman"/>
              </a:rPr>
              <a:t>man</a:t>
            </a:r>
            <a:r>
              <a:rPr lang="en-GB" sz="2400" dirty="0">
                <a:latin typeface="Book Antiqua" pitchFamily="18" charset="0"/>
                <a:cs typeface="Times New Roman"/>
              </a:rPr>
              <a:t>y</a:t>
            </a:r>
            <a:r>
              <a:rPr lang="en-GB" sz="2400" spc="100" dirty="0">
                <a:latin typeface="Book Antiqua" pitchFamily="18" charset="0"/>
                <a:cs typeface="Times New Roman"/>
              </a:rPr>
              <a:t> </a:t>
            </a:r>
            <a:r>
              <a:rPr lang="en-GB" sz="2400" spc="-16" dirty="0">
                <a:latin typeface="Book Antiqua" pitchFamily="18" charset="0"/>
                <a:cs typeface="Times New Roman"/>
              </a:rPr>
              <a:t>controlle</a:t>
            </a:r>
            <a:r>
              <a:rPr lang="en-GB" sz="2400" dirty="0">
                <a:latin typeface="Book Antiqua" pitchFamily="18" charset="0"/>
                <a:cs typeface="Times New Roman"/>
              </a:rPr>
              <a:t>d</a:t>
            </a:r>
            <a:r>
              <a:rPr lang="en-GB" sz="2400" spc="-65" dirty="0">
                <a:latin typeface="Book Antiqua" pitchFamily="18" charset="0"/>
                <a:cs typeface="Times New Roman"/>
              </a:rPr>
              <a:t> </a:t>
            </a:r>
            <a:r>
              <a:rPr lang="en-GB" sz="2400" spc="-14" dirty="0">
                <a:latin typeface="Book Antiqua" pitchFamily="18" charset="0"/>
                <a:cs typeface="Times New Roman"/>
              </a:rPr>
              <a:t>variable</a:t>
            </a:r>
            <a:r>
              <a:rPr lang="en-GB" sz="2400" dirty="0">
                <a:latin typeface="Book Antiqua" pitchFamily="18" charset="0"/>
                <a:cs typeface="Times New Roman"/>
              </a:rPr>
              <a:t>s</a:t>
            </a:r>
            <a:r>
              <a:rPr lang="en-GB" sz="2400" spc="197" dirty="0">
                <a:latin typeface="Book Antiqua" pitchFamily="18" charset="0"/>
                <a:cs typeface="Times New Roman"/>
              </a:rPr>
              <a:t> </a:t>
            </a:r>
            <a:r>
              <a:rPr lang="en-GB" sz="2400" spc="-14" dirty="0">
                <a:latin typeface="Book Antiqua" pitchFamily="18" charset="0"/>
                <a:cs typeface="Times New Roman"/>
              </a:rPr>
              <a:t>mus</a:t>
            </a:r>
            <a:r>
              <a:rPr lang="en-GB" sz="2400" dirty="0">
                <a:latin typeface="Book Antiqua" pitchFamily="18" charset="0"/>
                <a:cs typeface="Times New Roman"/>
              </a:rPr>
              <a:t>t</a:t>
            </a:r>
            <a:r>
              <a:rPr lang="en-GB" sz="2400" spc="100" dirty="0">
                <a:latin typeface="Book Antiqua" pitchFamily="18" charset="0"/>
                <a:cs typeface="Times New Roman"/>
              </a:rPr>
              <a:t> </a:t>
            </a:r>
            <a:r>
              <a:rPr lang="en-GB" sz="2400" spc="-14" dirty="0">
                <a:latin typeface="Book Antiqua" pitchFamily="18" charset="0"/>
                <a:cs typeface="Times New Roman"/>
              </a:rPr>
              <a:t>b</a:t>
            </a:r>
            <a:r>
              <a:rPr lang="en-GB" sz="2400" dirty="0">
                <a:latin typeface="Book Antiqua" pitchFamily="18" charset="0"/>
                <a:cs typeface="Times New Roman"/>
              </a:rPr>
              <a:t>e</a:t>
            </a:r>
            <a:r>
              <a:rPr lang="en-GB" sz="2400" spc="48" dirty="0">
                <a:latin typeface="Book Antiqua" pitchFamily="18" charset="0"/>
                <a:cs typeface="Times New Roman"/>
              </a:rPr>
              <a:t> </a:t>
            </a:r>
            <a:r>
              <a:rPr lang="en-GB" sz="2400" spc="-16" dirty="0">
                <a:latin typeface="Book Antiqua" pitchFamily="18" charset="0"/>
                <a:cs typeface="Times New Roman"/>
              </a:rPr>
              <a:t>considere</a:t>
            </a:r>
            <a:r>
              <a:rPr lang="en-GB" sz="2400" dirty="0">
                <a:latin typeface="Book Antiqua" pitchFamily="18" charset="0"/>
                <a:cs typeface="Times New Roman"/>
              </a:rPr>
              <a:t>d</a:t>
            </a:r>
            <a:r>
              <a:rPr lang="en-GB" sz="2400" spc="-65"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n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03" dirty="0">
                <a:latin typeface="Book Antiqua" pitchFamily="18" charset="0"/>
                <a:cs typeface="Times New Roman"/>
              </a:rPr>
              <a:t> </a:t>
            </a:r>
            <a:r>
              <a:rPr lang="en-GB" sz="2400" spc="-14" dirty="0">
                <a:latin typeface="Book Antiqua" pitchFamily="18" charset="0"/>
                <a:cs typeface="Times New Roman"/>
              </a:rPr>
              <a:t>contro</a:t>
            </a:r>
            <a:r>
              <a:rPr lang="en-GB" sz="2400" dirty="0">
                <a:latin typeface="Book Antiqua" pitchFamily="18" charset="0"/>
                <a:cs typeface="Times New Roman"/>
              </a:rPr>
              <a:t>l</a:t>
            </a:r>
            <a:r>
              <a:rPr lang="en-GB" sz="2400" spc="199" dirty="0">
                <a:latin typeface="Book Antiqua" pitchFamily="18" charset="0"/>
                <a:cs typeface="Times New Roman"/>
              </a:rPr>
              <a:t> </a:t>
            </a:r>
            <a:r>
              <a:rPr lang="en-GB" sz="2400" spc="-14" dirty="0">
                <a:latin typeface="Book Antiqua" pitchFamily="18" charset="0"/>
                <a:cs typeface="Times New Roman"/>
              </a:rPr>
              <a:t>schem</a:t>
            </a:r>
            <a:r>
              <a:rPr lang="en-GB" sz="2400" spc="-50" dirty="0">
                <a:latin typeface="Book Antiqua" pitchFamily="18" charset="0"/>
                <a:cs typeface="Times New Roman"/>
              </a:rPr>
              <a:t>e</a:t>
            </a:r>
            <a:r>
              <a:rPr lang="en-GB" sz="2400" dirty="0">
                <a:latin typeface="Book Antiqua" pitchFamily="18" charset="0"/>
                <a:cs typeface="Times New Roman"/>
              </a:rPr>
              <a:t>. A</a:t>
            </a:r>
            <a:r>
              <a:rPr lang="en-GB" sz="2400" spc="90" dirty="0">
                <a:latin typeface="Book Antiqua" pitchFamily="18" charset="0"/>
                <a:cs typeface="Times New Roman"/>
              </a:rPr>
              <a:t> </a:t>
            </a:r>
            <a:r>
              <a:rPr lang="en-GB" sz="2400" spc="-14" dirty="0">
                <a:latin typeface="Book Antiqua" pitchFamily="18" charset="0"/>
                <a:cs typeface="Times New Roman"/>
              </a:rPr>
              <a:t>bloc</a:t>
            </a:r>
            <a:r>
              <a:rPr lang="en-GB" sz="2400" dirty="0">
                <a:latin typeface="Book Antiqua" pitchFamily="18" charset="0"/>
                <a:cs typeface="Times New Roman"/>
              </a:rPr>
              <a:t>k</a:t>
            </a:r>
            <a:r>
              <a:rPr lang="en-GB" sz="2400" spc="130" dirty="0">
                <a:latin typeface="Book Antiqua" pitchFamily="18" charset="0"/>
                <a:cs typeface="Times New Roman"/>
              </a:rPr>
              <a:t> </a:t>
            </a:r>
            <a:r>
              <a:rPr lang="en-GB" sz="2400" spc="-14" dirty="0">
                <a:latin typeface="Book Antiqua" pitchFamily="18" charset="0"/>
                <a:cs typeface="Times New Roman"/>
              </a:rPr>
              <a:t>diagra</a:t>
            </a:r>
            <a:r>
              <a:rPr lang="en-GB" sz="2400" dirty="0">
                <a:latin typeface="Book Antiqua" pitchFamily="18" charset="0"/>
                <a:cs typeface="Times New Roman"/>
              </a:rPr>
              <a:t>m</a:t>
            </a:r>
            <a:r>
              <a:rPr lang="en-GB" sz="2400" spc="236" dirty="0">
                <a:latin typeface="Book Antiqua" pitchFamily="18" charset="0"/>
                <a:cs typeface="Times New Roman"/>
              </a:rPr>
              <a:t> </a:t>
            </a:r>
            <a:r>
              <a:rPr lang="en-GB" sz="2400" spc="-14" dirty="0">
                <a:latin typeface="Book Antiqua" pitchFamily="18" charset="0"/>
                <a:cs typeface="Times New Roman"/>
              </a:rPr>
              <a:t>depictin</a:t>
            </a:r>
            <a:r>
              <a:rPr lang="en-GB" sz="2400" dirty="0">
                <a:latin typeface="Book Antiqua" pitchFamily="18" charset="0"/>
                <a:cs typeface="Times New Roman"/>
              </a:rPr>
              <a:t>g</a:t>
            </a:r>
            <a:r>
              <a:rPr lang="en-GB" sz="2400" spc="235" dirty="0">
                <a:latin typeface="Book Antiqua" pitchFamily="18" charset="0"/>
                <a:cs typeface="Times New Roman"/>
              </a:rPr>
              <a:t> </a:t>
            </a:r>
            <a:r>
              <a:rPr lang="en-GB" sz="2400" dirty="0">
                <a:latin typeface="Book Antiqua" pitchFamily="18" charset="0"/>
                <a:cs typeface="Times New Roman"/>
              </a:rPr>
              <a:t>a</a:t>
            </a:r>
            <a:r>
              <a:rPr lang="en-GB" sz="2400" spc="28" dirty="0">
                <a:latin typeface="Book Antiqua" pitchFamily="18" charset="0"/>
                <a:cs typeface="Times New Roman"/>
              </a:rPr>
              <a:t> </a:t>
            </a:r>
            <a:r>
              <a:rPr lang="en-GB" sz="2400" b="1" spc="-14" dirty="0">
                <a:latin typeface="Book Antiqua" pitchFamily="18" charset="0"/>
                <a:cs typeface="Times New Roman"/>
              </a:rPr>
              <a:t>multi</a:t>
            </a:r>
            <a:r>
              <a:rPr lang="en-GB" sz="2400" b="1" spc="-34" dirty="0">
                <a:latin typeface="Book Antiqua" pitchFamily="18" charset="0"/>
                <a:cs typeface="Times New Roman"/>
              </a:rPr>
              <a:t>v</a:t>
            </a:r>
            <a:r>
              <a:rPr lang="en-GB" sz="2400" b="1" spc="-14" dirty="0">
                <a:latin typeface="Book Antiqua" pitchFamily="18" charset="0"/>
                <a:cs typeface="Times New Roman"/>
              </a:rPr>
              <a:t>ari</a:t>
            </a:r>
            <a:r>
              <a:rPr lang="en-GB" sz="2400" b="1" spc="-4" dirty="0">
                <a:latin typeface="Book Antiqua" pitchFamily="18" charset="0"/>
                <a:cs typeface="Times New Roman"/>
              </a:rPr>
              <a:t>a</a:t>
            </a:r>
            <a:r>
              <a:rPr lang="en-GB" sz="2400" b="1" spc="-14" dirty="0">
                <a:latin typeface="Book Antiqua" pitchFamily="18" charset="0"/>
                <a:cs typeface="Times New Roman"/>
              </a:rPr>
              <a:t>bl</a:t>
            </a:r>
            <a:r>
              <a:rPr lang="en-GB" sz="2400" b="1" dirty="0">
                <a:latin typeface="Book Antiqua" pitchFamily="18" charset="0"/>
                <a:cs typeface="Times New Roman"/>
              </a:rPr>
              <a:t>e</a:t>
            </a:r>
            <a:r>
              <a:rPr lang="en-GB" sz="2400" b="1" spc="-42" dirty="0">
                <a:latin typeface="Book Antiqua" pitchFamily="18" charset="0"/>
                <a:cs typeface="Times New Roman"/>
              </a:rPr>
              <a:t> </a:t>
            </a:r>
            <a:r>
              <a:rPr lang="en-GB" sz="2400" b="1" spc="-14" dirty="0">
                <a:latin typeface="Book Antiqua" pitchFamily="18" charset="0"/>
                <a:cs typeface="Times New Roman"/>
              </a:rPr>
              <a:t>contro</a:t>
            </a:r>
            <a:r>
              <a:rPr lang="en-GB" sz="2400" b="1" dirty="0">
                <a:latin typeface="Book Antiqua" pitchFamily="18" charset="0"/>
                <a:cs typeface="Times New Roman"/>
              </a:rPr>
              <a:t>l</a:t>
            </a:r>
            <a:r>
              <a:rPr lang="en-GB" sz="2400" b="1" spc="36" dirty="0">
                <a:latin typeface="Book Antiqua" pitchFamily="18" charset="0"/>
                <a:cs typeface="Times New Roman"/>
              </a:rPr>
              <a:t> </a:t>
            </a:r>
            <a:r>
              <a:rPr lang="en-GB" sz="2400" b="1" spc="-14" dirty="0">
                <a:latin typeface="Book Antiqua" pitchFamily="18" charset="0"/>
                <a:cs typeface="Times New Roman"/>
              </a:rPr>
              <a:t>syste</a:t>
            </a:r>
            <a:r>
              <a:rPr lang="en-GB" sz="2400" b="1" dirty="0">
                <a:latin typeface="Book Antiqua" pitchFamily="18" charset="0"/>
                <a:cs typeface="Times New Roman"/>
              </a:rPr>
              <a:t>m</a:t>
            </a:r>
            <a:r>
              <a:rPr lang="en-GB" sz="2400" b="1" spc="3"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s</a:t>
            </a:r>
            <a:r>
              <a:rPr lang="en-GB" sz="2400" spc="-25" dirty="0">
                <a:latin typeface="Book Antiqua" pitchFamily="18" charset="0"/>
                <a:cs typeface="Times New Roman"/>
              </a:rPr>
              <a:t> </a:t>
            </a:r>
            <a:r>
              <a:rPr lang="en-GB" sz="2400" spc="-14" dirty="0">
                <a:latin typeface="Book Antiqua" pitchFamily="18" charset="0"/>
                <a:cs typeface="Times New Roman"/>
              </a:rPr>
              <a:t>show</a:t>
            </a:r>
            <a:r>
              <a:rPr lang="en-GB" sz="2400" dirty="0">
                <a:latin typeface="Book Antiqua" pitchFamily="18" charset="0"/>
                <a:cs typeface="Times New Roman"/>
              </a:rPr>
              <a:t>n</a:t>
            </a:r>
            <a:r>
              <a:rPr lang="en-GB" sz="2400" spc="131"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n</a:t>
            </a:r>
            <a:r>
              <a:rPr lang="en-GB" sz="2400" spc="29" dirty="0">
                <a:latin typeface="Book Antiqua" pitchFamily="18" charset="0"/>
                <a:cs typeface="Times New Roman"/>
              </a:rPr>
              <a:t> </a:t>
            </a:r>
            <a:r>
              <a:rPr lang="en-GB" sz="2400" spc="-50" dirty="0" smtClean="0">
                <a:latin typeface="Book Antiqua" pitchFamily="18" charset="0"/>
                <a:cs typeface="Times New Roman"/>
              </a:rPr>
              <a:t>f</a:t>
            </a:r>
            <a:r>
              <a:rPr lang="en-GB" sz="2400" spc="-14" dirty="0" smtClean="0">
                <a:latin typeface="Book Antiqua" pitchFamily="18" charset="0"/>
                <a:cs typeface="Times New Roman"/>
              </a:rPr>
              <a:t>igur</a:t>
            </a:r>
            <a:r>
              <a:rPr lang="en-GB" sz="2400" dirty="0" smtClean="0">
                <a:latin typeface="Book Antiqua" pitchFamily="18" charset="0"/>
                <a:cs typeface="Times New Roman"/>
              </a:rPr>
              <a:t>e</a:t>
            </a:r>
            <a:r>
              <a:rPr lang="en-GB" sz="2400" spc="189" dirty="0">
                <a:latin typeface="Book Antiqua" pitchFamily="18" charset="0"/>
                <a:cs typeface="Times New Roman"/>
              </a:rPr>
              <a:t> </a:t>
            </a:r>
            <a:r>
              <a:rPr lang="en-GB" sz="2400" spc="189" dirty="0" smtClean="0">
                <a:latin typeface="Book Antiqua" pitchFamily="18" charset="0"/>
                <a:cs typeface="Times New Roman"/>
              </a:rPr>
              <a:t>below</a:t>
            </a:r>
            <a:endParaRPr lang="en-GB" sz="2400" spc="-14" dirty="0" smtClean="0">
              <a:latin typeface="Book Antiqua" pitchFamily="18" charset="0"/>
              <a:cs typeface="Times New Roman"/>
            </a:endParaRPr>
          </a:p>
          <a:p>
            <a:pPr marL="241300" lvl="0" indent="0" algn="just">
              <a:spcBef>
                <a:spcPts val="55"/>
              </a:spcBef>
              <a:buClrTx/>
              <a:buSzTx/>
              <a:buNone/>
            </a:pPr>
            <a:endParaRPr lang="en-GB" sz="2400" dirty="0">
              <a:latin typeface="Book Antiqua" pitchFamily="18" charset="0"/>
              <a:cs typeface="Times New Roman"/>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10</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22" t="41866" r="18343" b="27380"/>
          <a:stretch/>
        </p:blipFill>
        <p:spPr bwMode="auto">
          <a:xfrm>
            <a:off x="1043608" y="4201570"/>
            <a:ext cx="7329714" cy="224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395543"/>
      </p:ext>
    </p:extLst>
  </p:cSld>
  <p:clrMapOvr>
    <a:masterClrMapping/>
  </p:clrMapOvr>
  <p:transition spd="slow">
    <p:cove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568952" cy="5760640"/>
          </a:xfrm>
        </p:spPr>
        <p:txBody>
          <a:bodyPr>
            <a:normAutofit/>
          </a:bodyPr>
          <a:lstStyle/>
          <a:p>
            <a:pPr marL="109728" indent="0">
              <a:buNone/>
            </a:pPr>
            <a:r>
              <a:rPr lang="en-GB" sz="2400" b="1" dirty="0" smtClean="0">
                <a:latin typeface="Book Antiqua" pitchFamily="18" charset="0"/>
              </a:rPr>
              <a:t>Mechanical system:</a:t>
            </a:r>
          </a:p>
          <a:p>
            <a:pPr algn="just">
              <a:buClrTx/>
              <a:buFont typeface="Wingdings" pitchFamily="2" charset="2"/>
              <a:buChar char="Ø"/>
            </a:pPr>
            <a:r>
              <a:rPr lang="en-GB" sz="2400" dirty="0" smtClean="0">
                <a:latin typeface="Book Antiqua" pitchFamily="18" charset="0"/>
              </a:rPr>
              <a:t>Consider a </a:t>
            </a:r>
            <a:r>
              <a:rPr lang="en-GB" sz="2400" dirty="0">
                <a:latin typeface="Book Antiqua" pitchFamily="18" charset="0"/>
              </a:rPr>
              <a:t>simple mechanical system, a </a:t>
            </a:r>
            <a:r>
              <a:rPr lang="en-GB" sz="2400" dirty="0" smtClean="0">
                <a:latin typeface="Book Antiqua" pitchFamily="18" charset="0"/>
              </a:rPr>
              <a:t>spring/mass/damper</a:t>
            </a:r>
          </a:p>
          <a:p>
            <a:pPr algn="just">
              <a:buClrTx/>
              <a:buFont typeface="Wingdings" pitchFamily="2" charset="2"/>
              <a:buChar char="Ø"/>
            </a:pPr>
            <a:r>
              <a:rPr lang="en-GB" sz="2400" dirty="0">
                <a:latin typeface="Book Antiqua" pitchFamily="18" charset="0"/>
              </a:rPr>
              <a:t>It consists of </a:t>
            </a:r>
            <a:r>
              <a:rPr lang="en-GB" sz="2400" dirty="0" smtClean="0">
                <a:latin typeface="Book Antiqua" pitchFamily="18" charset="0"/>
              </a:rPr>
              <a:t>a weight </a:t>
            </a:r>
            <a:r>
              <a:rPr lang="en-GB" sz="2400" i="1" dirty="0">
                <a:latin typeface="Book Antiqua" pitchFamily="18" charset="0"/>
              </a:rPr>
              <a:t>m </a:t>
            </a:r>
            <a:r>
              <a:rPr lang="en-GB" sz="2400" dirty="0">
                <a:latin typeface="Book Antiqua" pitchFamily="18" charset="0"/>
              </a:rPr>
              <a:t>on a spring with </a:t>
            </a:r>
            <a:r>
              <a:rPr lang="en-GB" sz="2400" dirty="0" smtClean="0">
                <a:latin typeface="Book Antiqua" pitchFamily="18" charset="0"/>
              </a:rPr>
              <a:t>spring constant </a:t>
            </a:r>
            <a:r>
              <a:rPr lang="en-GB" sz="2400" i="1" dirty="0">
                <a:latin typeface="Book Antiqua" pitchFamily="18" charset="0"/>
              </a:rPr>
              <a:t>k</a:t>
            </a:r>
            <a:r>
              <a:rPr lang="en-GB" sz="2400" dirty="0">
                <a:latin typeface="Book Antiqua" pitchFamily="18" charset="0"/>
              </a:rPr>
              <a:t>, its motion damped by friction </a:t>
            </a:r>
            <a:r>
              <a:rPr lang="en-GB" sz="2400" dirty="0" smtClean="0">
                <a:latin typeface="Book Antiqua" pitchFamily="18" charset="0"/>
              </a:rPr>
              <a:t>with coefficient </a:t>
            </a:r>
            <a:r>
              <a:rPr lang="en-GB" sz="2400" i="1" dirty="0" smtClean="0">
                <a:latin typeface="Book Antiqua" pitchFamily="18" charset="0"/>
              </a:rPr>
              <a:t>f</a:t>
            </a:r>
          </a:p>
          <a:p>
            <a:endParaRPr lang="en-GB" sz="2400" dirty="0" smtClean="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100</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786" t="32540" r="47014" b="27651"/>
          <a:stretch/>
        </p:blipFill>
        <p:spPr bwMode="auto">
          <a:xfrm>
            <a:off x="2555776" y="2780928"/>
            <a:ext cx="4629999" cy="312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4171"/>
      </p:ext>
    </p:extLst>
  </p:cSld>
  <p:clrMapOvr>
    <a:masterClrMapping/>
  </p:clrMapOvr>
  <p:transition spd="slow">
    <p:cove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712"/>
            <a:ext cx="8511580" cy="5544616"/>
          </a:xfrm>
        </p:spPr>
        <p:txBody>
          <a:bodyPr>
            <a:normAutofit lnSpcReduction="10000"/>
          </a:bodyPr>
          <a:lstStyle/>
          <a:p>
            <a:pPr algn="just">
              <a:buClrTx/>
              <a:buFont typeface="Wingdings" pitchFamily="2" charset="2"/>
              <a:buChar char="Ø"/>
            </a:pPr>
            <a:r>
              <a:rPr lang="en-GB" sz="2400" dirty="0">
                <a:latin typeface="Book Antiqua" pitchFamily="18" charset="0"/>
              </a:rPr>
              <a:t>If </a:t>
            </a:r>
            <a:r>
              <a:rPr lang="en-GB" sz="2400" i="1" dirty="0">
                <a:latin typeface="Book Antiqua" pitchFamily="18" charset="0"/>
              </a:rPr>
              <a:t>y</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is the displacement from the resting position and </a:t>
            </a:r>
            <a:r>
              <a:rPr lang="en-GB" sz="2400" i="1" dirty="0">
                <a:latin typeface="Book Antiqua" pitchFamily="18" charset="0"/>
              </a:rPr>
              <a:t>u</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is the force applied, it can be shown </a:t>
            </a:r>
            <a:r>
              <a:rPr lang="en-GB" sz="2400" dirty="0" smtClean="0">
                <a:latin typeface="Book Antiqua" pitchFamily="18" charset="0"/>
              </a:rPr>
              <a:t>using Newton’s </a:t>
            </a:r>
            <a:r>
              <a:rPr lang="en-GB" sz="2400" dirty="0">
                <a:latin typeface="Book Antiqua" pitchFamily="18" charset="0"/>
              </a:rPr>
              <a:t>law that the motion is described by the following linear, ordinary differential equation with </a:t>
            </a:r>
            <a:r>
              <a:rPr lang="en-GB" sz="2400" dirty="0" smtClean="0">
                <a:latin typeface="Book Antiqua" pitchFamily="18" charset="0"/>
              </a:rPr>
              <a:t>constant coefficients:</a:t>
            </a: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r>
              <a:rPr lang="en-GB" sz="2400" dirty="0">
                <a:latin typeface="Book Antiqua" pitchFamily="18" charset="0"/>
              </a:rPr>
              <a:t>Note that in the next subsection the trajectory </a:t>
            </a:r>
            <a:r>
              <a:rPr lang="en-GB" sz="2400" i="1" dirty="0">
                <a:latin typeface="Book Antiqua" pitchFamily="18" charset="0"/>
              </a:rPr>
              <a:t>y</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is determined, in terms of the system parameters, the </a:t>
            </a:r>
            <a:r>
              <a:rPr lang="en-GB" sz="2400" dirty="0" smtClean="0">
                <a:latin typeface="Book Antiqua" pitchFamily="18" charset="0"/>
              </a:rPr>
              <a:t>initial conditions</a:t>
            </a:r>
            <a:r>
              <a:rPr lang="en-GB" sz="2400" dirty="0">
                <a:latin typeface="Book Antiqua" pitchFamily="18" charset="0"/>
              </a:rPr>
              <a:t>, and the applied input force </a:t>
            </a:r>
            <a:r>
              <a:rPr lang="en-GB" sz="2400" i="1" dirty="0">
                <a:latin typeface="Book Antiqua" pitchFamily="18" charset="0"/>
              </a:rPr>
              <a:t>u</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using a methodology based on Laplace transform</a:t>
            </a: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a:xfrm>
            <a:off x="8460432" y="6407944"/>
            <a:ext cx="552600" cy="365125"/>
          </a:xfrm>
        </p:spPr>
        <p:txBody>
          <a:bodyPr/>
          <a:lstStyle/>
          <a:p>
            <a:fld id="{EE9BA162-D505-4D1D-972C-DA1311D099FB}" type="slidenum">
              <a:rPr lang="en-GB" smtClean="0"/>
              <a:t>101</a:t>
            </a:fld>
            <a:endParaRPr lang="en-GB" dirty="0"/>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2560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0" t="54640" r="30833" b="24338"/>
          <a:stretch/>
        </p:blipFill>
        <p:spPr bwMode="auto">
          <a:xfrm>
            <a:off x="539552" y="2276872"/>
            <a:ext cx="8367564" cy="244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678823"/>
      </p:ext>
    </p:extLst>
  </p:cSld>
  <p:clrMapOvr>
    <a:masterClrMapping/>
  </p:clrMapOvr>
  <p:transition spd="slow">
    <p:cove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6000" b="1" i="1" dirty="0" smtClean="0">
                <a:solidFill>
                  <a:srgbClr val="0070C0"/>
                </a:solidFill>
                <a:latin typeface="Book Antiqua" pitchFamily="18" charset="0"/>
              </a:rPr>
              <a:t>The End </a:t>
            </a:r>
            <a:endParaRPr lang="en-GB" sz="6000" b="1" i="1" dirty="0">
              <a:solidFill>
                <a:srgbClr val="0070C0"/>
              </a:solidFill>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102</a:t>
            </a:fld>
            <a:endParaRPr lang="en-GB"/>
          </a:p>
        </p:txBody>
      </p:sp>
    </p:spTree>
    <p:extLst>
      <p:ext uri="{BB962C8B-B14F-4D97-AF65-F5344CB8AC3E}">
        <p14:creationId xmlns:p14="http://schemas.microsoft.com/office/powerpoint/2010/main" val="2504710539"/>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56692"/>
            <a:ext cx="8229600" cy="5400600"/>
          </a:xfrm>
        </p:spPr>
        <p:txBody>
          <a:bodyPr>
            <a:normAutofit/>
          </a:bodyPr>
          <a:lstStyle/>
          <a:p>
            <a:pPr marL="109728" indent="0" algn="just">
              <a:buNone/>
            </a:pPr>
            <a:r>
              <a:rPr lang="en-GB" sz="2400" b="1" dirty="0" smtClean="0">
                <a:latin typeface="Book Antiqua" pitchFamily="18" charset="0"/>
              </a:rPr>
              <a:t>Example of closed loop control system</a:t>
            </a:r>
          </a:p>
          <a:p>
            <a:pPr algn="just">
              <a:buClrTx/>
              <a:buFont typeface="Wingdings" pitchFamily="2" charset="2"/>
              <a:buChar char="Ø"/>
            </a:pPr>
            <a:r>
              <a:rPr lang="en-GB" sz="2400" dirty="0" smtClean="0">
                <a:latin typeface="Book Antiqua" pitchFamily="18" charset="0"/>
              </a:rPr>
              <a:t>Consider electric </a:t>
            </a:r>
            <a:r>
              <a:rPr lang="en-GB" sz="2400" dirty="0">
                <a:latin typeface="Book Antiqua" pitchFamily="18" charset="0"/>
              </a:rPr>
              <a:t>clothes </a:t>
            </a:r>
            <a:r>
              <a:rPr lang="en-GB" sz="2400" dirty="0" smtClean="0">
                <a:latin typeface="Book Antiqua" pitchFamily="18" charset="0"/>
              </a:rPr>
              <a:t>dryer: </a:t>
            </a:r>
          </a:p>
          <a:p>
            <a:pPr algn="just">
              <a:buClrTx/>
              <a:buFont typeface="Wingdings" pitchFamily="2" charset="2"/>
              <a:buChar char="Ø"/>
            </a:pPr>
            <a:r>
              <a:rPr lang="en-GB" sz="2400" dirty="0">
                <a:latin typeface="Book Antiqua" pitchFamily="18" charset="0"/>
              </a:rPr>
              <a:t> Suppose we used a sensor or transducer (input device) to continually monitor the temperature or dryness of the clothes and feed a signal relating to the dryness back to the controller as shown below</a:t>
            </a:r>
            <a:endParaRPr lang="en-GB" sz="2400" dirty="0" smtClean="0">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11</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483" t="32665" r="45004" b="35913"/>
          <a:stretch/>
        </p:blipFill>
        <p:spPr bwMode="auto">
          <a:xfrm>
            <a:off x="985988" y="3068960"/>
            <a:ext cx="7114403"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473186"/>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400600"/>
          </a:xfrm>
        </p:spPr>
        <p:txBody>
          <a:bodyPr>
            <a:normAutofit/>
          </a:bodyPr>
          <a:lstStyle/>
          <a:p>
            <a:pPr algn="just">
              <a:buClrTx/>
              <a:buFont typeface="Wingdings" pitchFamily="2" charset="2"/>
              <a:buChar char="Ø"/>
            </a:pPr>
            <a:r>
              <a:rPr lang="en-GB" sz="2400" dirty="0">
                <a:latin typeface="Book Antiqua" pitchFamily="18" charset="0"/>
              </a:rPr>
              <a:t>This </a:t>
            </a:r>
            <a:r>
              <a:rPr lang="en-GB" sz="2400" dirty="0" smtClean="0">
                <a:latin typeface="Book Antiqua" pitchFamily="18" charset="0"/>
              </a:rPr>
              <a:t>sensor monitors </a:t>
            </a:r>
            <a:r>
              <a:rPr lang="en-GB" sz="2400" dirty="0">
                <a:latin typeface="Book Antiqua" pitchFamily="18" charset="0"/>
              </a:rPr>
              <a:t>the actual dryness of the clothes and compare it with (or subtract it from) the input reference. The error signal (error = required dryness – actual dryness) is amplified by the controller, and the controller output makes the necessary correction to the heating system to reduce any error. </a:t>
            </a:r>
            <a:endParaRPr lang="en-GB" sz="2400" dirty="0" smtClean="0">
              <a:latin typeface="Book Antiqua" pitchFamily="18" charset="0"/>
            </a:endParaRPr>
          </a:p>
          <a:p>
            <a:pPr algn="just">
              <a:buClrTx/>
              <a:buFont typeface="Wingdings" pitchFamily="2" charset="2"/>
              <a:buChar char="Ø"/>
            </a:pPr>
            <a:r>
              <a:rPr lang="en-GB" sz="2400" dirty="0" smtClean="0">
                <a:latin typeface="Book Antiqua" pitchFamily="18" charset="0"/>
              </a:rPr>
              <a:t>For </a:t>
            </a:r>
            <a:r>
              <a:rPr lang="en-GB" sz="2400" dirty="0">
                <a:latin typeface="Book Antiqua" pitchFamily="18" charset="0"/>
              </a:rPr>
              <a:t>example if the clothes are too wet the controller may increase the temperature or drying time. Likewise, if the clothes are nearly dry it may reduce the temperature or stop the process so as not to overheat or burn the clothes, etc.</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12</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716421781"/>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20688"/>
            <a:ext cx="8424936" cy="5832648"/>
          </a:xfrm>
        </p:spPr>
        <p:txBody>
          <a:bodyPr>
            <a:noAutofit/>
          </a:bodyPr>
          <a:lstStyle/>
          <a:p>
            <a:pPr marL="109728" indent="0" algn="just">
              <a:buNone/>
            </a:pPr>
            <a:r>
              <a:rPr lang="en-GB" sz="2400" b="1" dirty="0" smtClean="0">
                <a:latin typeface="Book Antiqua" pitchFamily="18" charset="0"/>
              </a:rPr>
              <a:t>Advantages of closed-loop control system</a:t>
            </a:r>
          </a:p>
          <a:p>
            <a:pPr marL="681228" indent="-571500" algn="just">
              <a:buClrTx/>
              <a:buFont typeface="+mj-lt"/>
              <a:buAutoNum type="romanLcPeriod"/>
            </a:pPr>
            <a:r>
              <a:rPr lang="en-GB" sz="2200" dirty="0">
                <a:latin typeface="Book Antiqua" pitchFamily="18" charset="0"/>
              </a:rPr>
              <a:t>Accuracy: They are more accurate than open loop system due to their complex construction. They are equally accurate and are not disturbed in the presence of </a:t>
            </a:r>
            <a:r>
              <a:rPr lang="en-GB" sz="2200" dirty="0" smtClean="0">
                <a:latin typeface="Book Antiqua" pitchFamily="18" charset="0"/>
              </a:rPr>
              <a:t>non-</a:t>
            </a:r>
            <a:r>
              <a:rPr lang="en-GB" sz="2200" dirty="0" err="1" smtClean="0">
                <a:latin typeface="Book Antiqua" pitchFamily="18" charset="0"/>
              </a:rPr>
              <a:t>linearities</a:t>
            </a:r>
            <a:r>
              <a:rPr lang="en-GB" sz="2200" dirty="0" smtClean="0">
                <a:latin typeface="Book Antiqua" pitchFamily="18" charset="0"/>
              </a:rPr>
              <a:t>.</a:t>
            </a:r>
          </a:p>
          <a:p>
            <a:pPr marL="681228" indent="-571500" algn="just">
              <a:buClrTx/>
              <a:buFont typeface="+mj-lt"/>
              <a:buAutoNum type="romanLcPeriod"/>
            </a:pPr>
            <a:r>
              <a:rPr lang="en-GB" sz="2200" dirty="0" smtClean="0">
                <a:latin typeface="Book Antiqua" pitchFamily="18" charset="0"/>
              </a:rPr>
              <a:t>Noise </a:t>
            </a:r>
            <a:r>
              <a:rPr lang="en-GB" sz="2200" dirty="0">
                <a:latin typeface="Book Antiqua" pitchFamily="18" charset="0"/>
              </a:rPr>
              <a:t>reduction ability: Since they are composed of a feedback mechanism, so they clear out the errors between input and output signals, and hence remain unaffected to the external noise </a:t>
            </a:r>
            <a:r>
              <a:rPr lang="en-GB" sz="2200" dirty="0" smtClean="0">
                <a:latin typeface="Book Antiqua" pitchFamily="18" charset="0"/>
              </a:rPr>
              <a:t>sources</a:t>
            </a:r>
          </a:p>
          <a:p>
            <a:pPr marL="681228" indent="-571500" algn="just">
              <a:buClrTx/>
              <a:buFont typeface="+mj-lt"/>
              <a:buAutoNum type="romanLcPeriod"/>
            </a:pPr>
            <a:r>
              <a:rPr lang="en-GB" sz="2200" dirty="0" smtClean="0">
                <a:latin typeface="Book Antiqua" pitchFamily="18" charset="0"/>
              </a:rPr>
              <a:t>To </a:t>
            </a:r>
            <a:r>
              <a:rPr lang="en-GB" sz="2200" dirty="0">
                <a:latin typeface="Book Antiqua" pitchFamily="18" charset="0"/>
              </a:rPr>
              <a:t>reduce errors by automatically adjusting the systems </a:t>
            </a:r>
            <a:r>
              <a:rPr lang="en-GB" sz="2200" dirty="0" smtClean="0">
                <a:latin typeface="Book Antiqua" pitchFamily="18" charset="0"/>
              </a:rPr>
              <a:t>input.</a:t>
            </a:r>
          </a:p>
          <a:p>
            <a:pPr marL="681228" indent="-571500" algn="just">
              <a:buClrTx/>
              <a:buFont typeface="+mj-lt"/>
              <a:buAutoNum type="romanLcPeriod"/>
            </a:pPr>
            <a:r>
              <a:rPr lang="en-GB" sz="2200" dirty="0" smtClean="0">
                <a:latin typeface="Book Antiqua" pitchFamily="18" charset="0"/>
              </a:rPr>
              <a:t>To </a:t>
            </a:r>
            <a:r>
              <a:rPr lang="en-GB" sz="2200" dirty="0">
                <a:latin typeface="Book Antiqua" pitchFamily="18" charset="0"/>
              </a:rPr>
              <a:t>improve stability of an unstable </a:t>
            </a:r>
            <a:r>
              <a:rPr lang="en-GB" sz="2200" dirty="0" smtClean="0">
                <a:latin typeface="Book Antiqua" pitchFamily="18" charset="0"/>
              </a:rPr>
              <a:t>system.</a:t>
            </a:r>
          </a:p>
          <a:p>
            <a:pPr marL="681228" indent="-571500" algn="just">
              <a:buClrTx/>
              <a:buFont typeface="+mj-lt"/>
              <a:buAutoNum type="romanLcPeriod"/>
            </a:pPr>
            <a:r>
              <a:rPr lang="en-GB" sz="2200" dirty="0" smtClean="0">
                <a:latin typeface="Book Antiqua" pitchFamily="18" charset="0"/>
              </a:rPr>
              <a:t>To </a:t>
            </a:r>
            <a:r>
              <a:rPr lang="en-GB" sz="2200" dirty="0">
                <a:latin typeface="Book Antiqua" pitchFamily="18" charset="0"/>
              </a:rPr>
              <a:t>increase or reduce the systems </a:t>
            </a:r>
            <a:r>
              <a:rPr lang="en-GB" sz="2200" dirty="0" smtClean="0">
                <a:latin typeface="Book Antiqua" pitchFamily="18" charset="0"/>
              </a:rPr>
              <a:t>sensitivity.</a:t>
            </a:r>
          </a:p>
          <a:p>
            <a:pPr marL="681228" indent="-571500" algn="just">
              <a:buClrTx/>
              <a:buFont typeface="+mj-lt"/>
              <a:buAutoNum type="romanLcPeriod"/>
            </a:pPr>
            <a:r>
              <a:rPr lang="en-GB" sz="2200" dirty="0" smtClean="0">
                <a:latin typeface="Book Antiqua" pitchFamily="18" charset="0"/>
              </a:rPr>
              <a:t>To </a:t>
            </a:r>
            <a:r>
              <a:rPr lang="en-GB" sz="2200" dirty="0">
                <a:latin typeface="Book Antiqua" pitchFamily="18" charset="0"/>
              </a:rPr>
              <a:t>enhance robustness against external disturbances to the </a:t>
            </a:r>
            <a:r>
              <a:rPr lang="en-GB" sz="2200" dirty="0" smtClean="0">
                <a:latin typeface="Book Antiqua" pitchFamily="18" charset="0"/>
              </a:rPr>
              <a:t>process.</a:t>
            </a:r>
          </a:p>
          <a:p>
            <a:pPr marL="681228" indent="-571500" algn="just">
              <a:buClrTx/>
              <a:buFont typeface="+mj-lt"/>
              <a:buAutoNum type="romanLcPeriod"/>
            </a:pPr>
            <a:r>
              <a:rPr lang="en-GB" sz="2200" dirty="0" smtClean="0">
                <a:latin typeface="Book Antiqua" pitchFamily="18" charset="0"/>
              </a:rPr>
              <a:t>To </a:t>
            </a:r>
            <a:r>
              <a:rPr lang="en-GB" sz="2200" dirty="0">
                <a:latin typeface="Book Antiqua" pitchFamily="18" charset="0"/>
              </a:rPr>
              <a:t>produce a reliable and repeatable performance</a:t>
            </a:r>
          </a:p>
          <a:p>
            <a:pPr marL="681228" indent="-571500" algn="just">
              <a:buClrTx/>
              <a:buFont typeface="+mj-lt"/>
              <a:buAutoNum type="romanLcPeriod"/>
            </a:pPr>
            <a:endParaRPr lang="en-GB" sz="2200" dirty="0">
              <a:latin typeface="Book Antiqua" pitchFamily="18" charset="0"/>
            </a:endParaRPr>
          </a:p>
          <a:p>
            <a:pPr algn="just"/>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13</a:t>
            </a:fld>
            <a:endParaRPr lang="en-GB"/>
          </a:p>
        </p:txBody>
      </p:sp>
      <p:sp>
        <p:nvSpPr>
          <p:cNvPr id="5" name="Title 4"/>
          <p:cNvSpPr>
            <a:spLocks noGrp="1"/>
          </p:cNvSpPr>
          <p:nvPr>
            <p:ph type="title"/>
          </p:nvPr>
        </p:nvSpPr>
        <p:spPr>
          <a:xfrm>
            <a:off x="467544" y="116632"/>
            <a:ext cx="8229600" cy="490066"/>
          </a:xfrm>
        </p:spPr>
        <p:txBody>
          <a:bodyPr>
            <a:no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3883059453"/>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256584"/>
          </a:xfrm>
        </p:spPr>
        <p:txBody>
          <a:bodyPr>
            <a:normAutofit/>
          </a:bodyPr>
          <a:lstStyle/>
          <a:p>
            <a:pPr marL="109728" indent="0" algn="just">
              <a:buNone/>
            </a:pPr>
            <a:r>
              <a:rPr lang="en-GB" sz="2400" b="1" dirty="0" smtClean="0">
                <a:latin typeface="Book Antiqua" pitchFamily="18" charset="0"/>
              </a:rPr>
              <a:t>Disadvantages;</a:t>
            </a:r>
          </a:p>
          <a:p>
            <a:pPr marL="624078" indent="-514350" algn="just">
              <a:buClrTx/>
              <a:buFont typeface="+mj-lt"/>
              <a:buAutoNum type="romanLcPeriod"/>
            </a:pPr>
            <a:r>
              <a:rPr lang="en-GB" sz="2400" dirty="0" smtClean="0">
                <a:latin typeface="Book Antiqua" pitchFamily="18" charset="0"/>
              </a:rPr>
              <a:t>Construction</a:t>
            </a:r>
            <a:r>
              <a:rPr lang="en-GB" sz="2400" dirty="0">
                <a:latin typeface="Book Antiqua" pitchFamily="18" charset="0"/>
              </a:rPr>
              <a:t>: They are relatively more complex in construction and hence it adds up to the cost making it costlier than open loop system.</a:t>
            </a:r>
          </a:p>
          <a:p>
            <a:pPr marL="624078" indent="-514350" algn="just">
              <a:buClrTx/>
              <a:buFont typeface="+mj-lt"/>
              <a:buAutoNum type="romanLcPeriod"/>
            </a:pPr>
            <a:r>
              <a:rPr lang="en-GB" sz="2400" dirty="0">
                <a:latin typeface="Book Antiqua" pitchFamily="18" charset="0"/>
              </a:rPr>
              <a:t>Since it consists of feedback loop, it may create oscillatory response of the </a:t>
            </a:r>
            <a:r>
              <a:rPr lang="en-GB" sz="2400" dirty="0" smtClean="0">
                <a:latin typeface="Book Antiqua" pitchFamily="18" charset="0"/>
              </a:rPr>
              <a:t>system</a:t>
            </a:r>
            <a:endParaRPr lang="en-GB" sz="2400" dirty="0">
              <a:latin typeface="Book Antiqua" pitchFamily="18" charset="0"/>
            </a:endParaRPr>
          </a:p>
          <a:p>
            <a:pPr marL="624078" indent="-514350" algn="just">
              <a:buClrTx/>
              <a:buFont typeface="+mj-lt"/>
              <a:buAutoNum type="romanLcPeriod"/>
            </a:pPr>
            <a:r>
              <a:rPr lang="en-GB" sz="2400" dirty="0">
                <a:latin typeface="Book Antiqua" pitchFamily="18" charset="0"/>
              </a:rPr>
              <a:t>Stability: It is less stable than open loop system but this disadvantage can be </a:t>
            </a:r>
            <a:r>
              <a:rPr lang="en-GB" sz="2400" dirty="0" err="1">
                <a:latin typeface="Book Antiqua" pitchFamily="18" charset="0"/>
              </a:rPr>
              <a:t>striked</a:t>
            </a:r>
            <a:r>
              <a:rPr lang="en-GB" sz="2400" dirty="0">
                <a:latin typeface="Book Antiqua" pitchFamily="18" charset="0"/>
              </a:rPr>
              <a:t> off since we can make the sensitivity of the system very small so as to make the system as stable as </a:t>
            </a:r>
            <a:r>
              <a:rPr lang="en-GB" sz="2400" dirty="0" smtClean="0">
                <a:latin typeface="Book Antiqua" pitchFamily="18" charset="0"/>
              </a:rPr>
              <a:t>possible</a:t>
            </a:r>
          </a:p>
          <a:p>
            <a:pPr marL="624078" indent="-514350" algn="just">
              <a:buClrTx/>
              <a:buFont typeface="+mj-lt"/>
              <a:buAutoNum type="romanLcPeriod"/>
            </a:pPr>
            <a:r>
              <a:rPr lang="en-GB" sz="2400" dirty="0">
                <a:latin typeface="Book Antiqua" pitchFamily="18" charset="0"/>
              </a:rPr>
              <a:t>The feedback reduces the overall gain of the system</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14</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1145553157"/>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6600" b="1" i="1" dirty="0" smtClean="0">
                <a:solidFill>
                  <a:srgbClr val="0070C0"/>
                </a:solidFill>
                <a:latin typeface="Book Antiqua" pitchFamily="18" charset="0"/>
              </a:rPr>
              <a:t>The End </a:t>
            </a:r>
            <a:endParaRPr lang="en-GB" sz="6600" b="1" i="1" dirty="0">
              <a:solidFill>
                <a:srgbClr val="0070C0"/>
              </a:solidFill>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15</a:t>
            </a:fld>
            <a:endParaRPr lang="en-GB"/>
          </a:p>
        </p:txBody>
      </p:sp>
    </p:spTree>
    <p:extLst>
      <p:ext uri="{BB962C8B-B14F-4D97-AF65-F5344CB8AC3E}">
        <p14:creationId xmlns:p14="http://schemas.microsoft.com/office/powerpoint/2010/main" val="197353011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5328592"/>
          </a:xfrm>
        </p:spPr>
        <p:txBody>
          <a:bodyPr>
            <a:normAutofit/>
          </a:bodyPr>
          <a:lstStyle/>
          <a:p>
            <a:pPr marL="0" lvl="0" indent="0" algn="just">
              <a:spcBef>
                <a:spcPts val="0"/>
              </a:spcBef>
              <a:buClrTx/>
              <a:buSzTx/>
              <a:buNone/>
            </a:pPr>
            <a:r>
              <a:rPr lang="en-GB" sz="2400" b="1" dirty="0">
                <a:solidFill>
                  <a:prstClr val="black"/>
                </a:solidFill>
                <a:latin typeface="Book Antiqua" pitchFamily="18" charset="0"/>
              </a:rPr>
              <a:t>Block Diagram Representation of Control Systems </a:t>
            </a:r>
            <a:endParaRPr lang="en-GB" sz="2400" b="1" dirty="0" smtClean="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A Block Diagram is a shorthand pictorial representation of the cause-and-effect relationship of a system.</a:t>
            </a:r>
          </a:p>
          <a:p>
            <a:pPr marL="342900" lvl="0" indent="-342900" algn="just">
              <a:spcBef>
                <a:spcPct val="20000"/>
              </a:spcBef>
              <a:buClrTx/>
              <a:buSzTx/>
              <a:buFont typeface="Wingdings" pitchFamily="2" charset="2"/>
              <a:buChar char="Ø"/>
            </a:pPr>
            <a:endParaRPr lang="en-GB"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The interior of the rectangle representing the block usually contains a description of or the name of the element, or the symbol for the mathematical operation to be performed on the input to yield the output. </a:t>
            </a:r>
          </a:p>
          <a:p>
            <a:pPr marL="342900" lvl="0" indent="-342900" algn="just">
              <a:spcBef>
                <a:spcPct val="20000"/>
              </a:spcBef>
              <a:buClrTx/>
              <a:buSzTx/>
              <a:buFont typeface="Wingdings" pitchFamily="2" charset="2"/>
              <a:buChar char="Ø"/>
            </a:pPr>
            <a:endParaRPr lang="en-GB"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The arrows represent the direction of information or signal flow.</a:t>
            </a:r>
          </a:p>
          <a:p>
            <a:pPr marL="0" lvl="0" indent="0" algn="just">
              <a:spcBef>
                <a:spcPts val="0"/>
              </a:spcBef>
              <a:buClrTx/>
              <a:buSzTx/>
              <a:buNone/>
            </a:pPr>
            <a:endParaRPr lang="en-GB" sz="2400" dirty="0">
              <a:solidFill>
                <a:prstClr val="black"/>
              </a:solidFill>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16</a:t>
            </a:fld>
            <a:endParaRPr lang="en-GB"/>
          </a:p>
        </p:txBody>
      </p:sp>
      <p:sp>
        <p:nvSpPr>
          <p:cNvPr id="5" name="Title 4"/>
          <p:cNvSpPr>
            <a:spLocks noGrp="1"/>
          </p:cNvSpPr>
          <p:nvPr>
            <p:ph type="title"/>
          </p:nvPr>
        </p:nvSpPr>
        <p:spPr>
          <a:xfrm>
            <a:off x="395536" y="116632"/>
            <a:ext cx="8229600" cy="922114"/>
          </a:xfrm>
        </p:spPr>
        <p:txBody>
          <a:bodyPr>
            <a:normAutofit/>
          </a:bodyPr>
          <a:lstStyle/>
          <a:p>
            <a:pPr algn="ctr"/>
            <a:r>
              <a:rPr lang="en-GB" sz="3200" dirty="0" smtClean="0">
                <a:solidFill>
                  <a:schemeClr val="tx1"/>
                </a:solidFill>
                <a:effectLst/>
                <a:latin typeface="Book Antiqua" pitchFamily="18" charset="0"/>
                <a:ea typeface="+mn-ea"/>
                <a:cs typeface="+mn-cs"/>
              </a:rPr>
              <a:t>Control System Block Diagrams</a:t>
            </a:r>
            <a:endParaRPr lang="en-GB" sz="3200" dirty="0">
              <a:solidFill>
                <a:schemeClr val="tx1"/>
              </a:solidFill>
            </a:endParaRPr>
          </a:p>
        </p:txBody>
      </p:sp>
      <p:grpSp>
        <p:nvGrpSpPr>
          <p:cNvPr id="7" name="Group 6"/>
          <p:cNvGrpSpPr/>
          <p:nvPr/>
        </p:nvGrpSpPr>
        <p:grpSpPr>
          <a:xfrm>
            <a:off x="2572485" y="5385254"/>
            <a:ext cx="4242459" cy="864096"/>
            <a:chOff x="2445679" y="5085184"/>
            <a:chExt cx="4242459" cy="864096"/>
          </a:xfrm>
        </p:grpSpPr>
        <p:sp>
          <p:nvSpPr>
            <p:cNvPr id="8" name="Rectangle 7"/>
            <p:cNvSpPr/>
            <p:nvPr/>
          </p:nvSpPr>
          <p:spPr>
            <a:xfrm>
              <a:off x="3779912" y="5085184"/>
              <a:ext cx="1584176" cy="864096"/>
            </a:xfrm>
            <a:prstGeom prst="rect">
              <a:avLst/>
            </a:prstGeom>
            <a:solidFill>
              <a:schemeClr val="bg1"/>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ysClr val="window" lastClr="FFFFFF"/>
                </a:solidFill>
                <a:effectLst/>
                <a:uLnTx/>
                <a:uFillTx/>
                <a:latin typeface="Calibri"/>
                <a:ea typeface="+mn-ea"/>
                <a:cs typeface="+mn-cs"/>
              </a:endParaRPr>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5157192"/>
              <a:ext cx="36004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771800" y="5529632"/>
              <a:ext cx="1008112"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11" name="Straight Arrow Connector 10"/>
            <p:cNvCxnSpPr/>
            <p:nvPr/>
          </p:nvCxnSpPr>
          <p:spPr>
            <a:xfrm>
              <a:off x="5364088" y="5555420"/>
              <a:ext cx="1008112" cy="0"/>
            </a:xfrm>
            <a:prstGeom prst="straightConnector1">
              <a:avLst/>
            </a:prstGeom>
            <a:noFill/>
            <a:ln w="9525" cap="flat" cmpd="sng" algn="ctr">
              <a:solidFill>
                <a:srgbClr val="4F81BD">
                  <a:shade val="95000"/>
                  <a:satMod val="105000"/>
                </a:srgbClr>
              </a:solidFill>
              <a:prstDash val="solid"/>
              <a:tailEnd type="arrow"/>
            </a:ln>
            <a:effectLst/>
          </p:spPr>
        </p:cxnSp>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5679" y="5416111"/>
              <a:ext cx="231775" cy="257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0963" y="5419725"/>
              <a:ext cx="257175" cy="3079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7342149"/>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764704"/>
            <a:ext cx="8229600" cy="5688632"/>
          </a:xfrm>
        </p:spPr>
        <p:txBody>
          <a:bodyPr>
            <a:normAutofit/>
          </a:bodyPr>
          <a:lstStyle/>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The operations of addition and subtraction have a special representation</a:t>
            </a:r>
            <a:r>
              <a:rPr lang="en-GB" sz="2200" dirty="0" smtClean="0">
                <a:solidFill>
                  <a:prstClr val="black"/>
                </a:solidFill>
                <a:latin typeface="Book Antiqua" pitchFamily="18" charset="0"/>
              </a:rPr>
              <a:t>.</a:t>
            </a:r>
            <a:endParaRPr lang="en-GB" sz="22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The block becomes a small circle, called a summing point, with the appropriate plus or minus sign associated with the arrows entering the circle. </a:t>
            </a: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The output is the algebraic sum of the inputs. </a:t>
            </a: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Any number of inputs may enter a summing point</a:t>
            </a:r>
            <a:r>
              <a:rPr lang="en-GB" sz="2200" dirty="0" smtClean="0">
                <a:solidFill>
                  <a:prstClr val="black"/>
                </a:solidFill>
                <a:latin typeface="Book Antiqua" pitchFamily="18" charset="0"/>
              </a:rPr>
              <a:t>.</a:t>
            </a:r>
            <a:endParaRPr lang="en-GB" sz="22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Some books put a cross in the circle.</a:t>
            </a:r>
          </a:p>
          <a:p>
            <a:endParaRPr lang="en-GB" sz="2200"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17</a:t>
            </a:fld>
            <a:endParaRPr lang="en-GB"/>
          </a:p>
        </p:txBody>
      </p:sp>
      <p:sp>
        <p:nvSpPr>
          <p:cNvPr id="5" name="Title 4"/>
          <p:cNvSpPr>
            <a:spLocks noGrp="1"/>
          </p:cNvSpPr>
          <p:nvPr>
            <p:ph type="title"/>
          </p:nvPr>
        </p:nvSpPr>
        <p:spPr>
          <a:xfrm>
            <a:off x="554180"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6" name="Picture 5"/>
          <p:cNvPicPr>
            <a:picLocks noChangeAspect="1" noChangeArrowheads="1"/>
          </p:cNvPicPr>
          <p:nvPr/>
        </p:nvPicPr>
        <p:blipFill>
          <a:blip r:embed="rId3" cstate="print"/>
          <a:srcRect/>
          <a:stretch>
            <a:fillRect/>
          </a:stretch>
        </p:blipFill>
        <p:spPr bwMode="auto">
          <a:xfrm>
            <a:off x="466906" y="3896108"/>
            <a:ext cx="2088869" cy="1549115"/>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3407563" y="3996734"/>
            <a:ext cx="2038367" cy="1234410"/>
          </a:xfrm>
          <a:prstGeom prst="rect">
            <a:avLst/>
          </a:prstGeom>
          <a:noFill/>
          <a:ln w="9525">
            <a:noFill/>
            <a:miter lim="800000"/>
            <a:headEnd/>
            <a:tailEnd/>
          </a:ln>
        </p:spPr>
      </p:pic>
      <p:pic>
        <p:nvPicPr>
          <p:cNvPr id="8" name="Picture 7"/>
          <p:cNvPicPr>
            <a:picLocks noChangeAspect="1" noChangeArrowheads="1"/>
          </p:cNvPicPr>
          <p:nvPr/>
        </p:nvPicPr>
        <p:blipFill>
          <a:blip r:embed="rId5" cstate="print"/>
          <a:srcRect/>
          <a:stretch>
            <a:fillRect/>
          </a:stretch>
        </p:blipFill>
        <p:spPr bwMode="auto">
          <a:xfrm>
            <a:off x="5623240" y="3802355"/>
            <a:ext cx="2864924" cy="1428789"/>
          </a:xfrm>
          <a:prstGeom prst="rect">
            <a:avLst/>
          </a:prstGeom>
          <a:noFill/>
          <a:ln w="9525">
            <a:noFill/>
            <a:miter lim="800000"/>
            <a:headEnd/>
            <a:tailEnd/>
          </a:ln>
        </p:spPr>
      </p:pic>
      <p:grpSp>
        <p:nvGrpSpPr>
          <p:cNvPr id="12" name="Group 54"/>
          <p:cNvGrpSpPr>
            <a:grpSpLocks/>
          </p:cNvGrpSpPr>
          <p:nvPr/>
        </p:nvGrpSpPr>
        <p:grpSpPr bwMode="auto">
          <a:xfrm>
            <a:off x="2333378" y="5379426"/>
            <a:ext cx="3613150" cy="1060320"/>
            <a:chOff x="288" y="624"/>
            <a:chExt cx="2276" cy="830"/>
          </a:xfrm>
        </p:grpSpPr>
        <p:sp>
          <p:nvSpPr>
            <p:cNvPr id="13" name="Oval 5"/>
            <p:cNvSpPr>
              <a:spLocks noChangeArrowheads="1"/>
            </p:cNvSpPr>
            <p:nvPr/>
          </p:nvSpPr>
          <p:spPr bwMode="auto">
            <a:xfrm>
              <a:off x="816" y="768"/>
              <a:ext cx="240" cy="240"/>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4" name="Oval 6"/>
            <p:cNvSpPr>
              <a:spLocks noChangeArrowheads="1"/>
            </p:cNvSpPr>
            <p:nvPr/>
          </p:nvSpPr>
          <p:spPr bwMode="auto">
            <a:xfrm>
              <a:off x="1488" y="768"/>
              <a:ext cx="240" cy="240"/>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5" name="Line 7"/>
            <p:cNvSpPr>
              <a:spLocks noChangeShapeType="1"/>
            </p:cNvSpPr>
            <p:nvPr/>
          </p:nvSpPr>
          <p:spPr bwMode="auto">
            <a:xfrm>
              <a:off x="288" y="864"/>
              <a:ext cx="52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6" name="Line 8"/>
            <p:cNvSpPr>
              <a:spLocks noChangeShapeType="1"/>
            </p:cNvSpPr>
            <p:nvPr/>
          </p:nvSpPr>
          <p:spPr bwMode="auto">
            <a:xfrm>
              <a:off x="1056" y="864"/>
              <a:ext cx="43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7" name="Line 9"/>
            <p:cNvSpPr>
              <a:spLocks noChangeShapeType="1"/>
            </p:cNvSpPr>
            <p:nvPr/>
          </p:nvSpPr>
          <p:spPr bwMode="auto">
            <a:xfrm>
              <a:off x="1728" y="864"/>
              <a:ext cx="52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8" name="Line 10"/>
            <p:cNvSpPr>
              <a:spLocks noChangeShapeType="1"/>
            </p:cNvSpPr>
            <p:nvPr/>
          </p:nvSpPr>
          <p:spPr bwMode="auto">
            <a:xfrm flipV="1">
              <a:off x="912" y="1008"/>
              <a:ext cx="0" cy="38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9" name="Line 11"/>
            <p:cNvSpPr>
              <a:spLocks noChangeShapeType="1"/>
            </p:cNvSpPr>
            <p:nvPr/>
          </p:nvSpPr>
          <p:spPr bwMode="auto">
            <a:xfrm flipV="1">
              <a:off x="1584" y="1008"/>
              <a:ext cx="0" cy="38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aphicFrame>
          <p:nvGraphicFramePr>
            <p:cNvPr id="20" name="Object 12"/>
            <p:cNvGraphicFramePr>
              <a:graphicFrameLocks noChangeAspect="1"/>
            </p:cNvGraphicFramePr>
            <p:nvPr/>
          </p:nvGraphicFramePr>
          <p:xfrm>
            <a:off x="336" y="624"/>
            <a:ext cx="181" cy="192"/>
          </p:xfrm>
          <a:graphic>
            <a:graphicData uri="http://schemas.openxmlformats.org/presentationml/2006/ole">
              <mc:AlternateContent xmlns:mc="http://schemas.openxmlformats.org/markup-compatibility/2006">
                <mc:Choice xmlns:v="urn:schemas-microsoft-com:vml" Requires="v">
                  <p:oleObj spid="_x0000_s5806" r:id="rId6" imgW="152268" imgH="164957" progId="Equation.3">
                    <p:embed/>
                  </p:oleObj>
                </mc:Choice>
                <mc:Fallback>
                  <p:oleObj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 y="624"/>
                          <a:ext cx="181"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4"/>
            <p:cNvGraphicFramePr>
              <a:graphicFrameLocks noChangeAspect="1"/>
            </p:cNvGraphicFramePr>
            <p:nvPr/>
          </p:nvGraphicFramePr>
          <p:xfrm>
            <a:off x="720" y="1248"/>
            <a:ext cx="181" cy="192"/>
          </p:xfrm>
          <a:graphic>
            <a:graphicData uri="http://schemas.openxmlformats.org/presentationml/2006/ole">
              <mc:AlternateContent xmlns:mc="http://schemas.openxmlformats.org/markup-compatibility/2006">
                <mc:Choice xmlns:v="urn:schemas-microsoft-com:vml" Requires="v">
                  <p:oleObj spid="_x0000_s5807" name="Equation" r:id="rId8" imgW="152280" imgH="164880" progId="Equation.3">
                    <p:embed/>
                  </p:oleObj>
                </mc:Choice>
                <mc:Fallback>
                  <p:oleObj name="Equation" r:id="rId8" imgW="1522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1248"/>
                          <a:ext cx="181"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5"/>
            <p:cNvGraphicFramePr>
              <a:graphicFrameLocks noChangeAspect="1"/>
            </p:cNvGraphicFramePr>
            <p:nvPr/>
          </p:nvGraphicFramePr>
          <p:xfrm>
            <a:off x="1392" y="1248"/>
            <a:ext cx="181" cy="206"/>
          </p:xfrm>
          <a:graphic>
            <a:graphicData uri="http://schemas.openxmlformats.org/presentationml/2006/ole">
              <mc:AlternateContent xmlns:mc="http://schemas.openxmlformats.org/markup-compatibility/2006">
                <mc:Choice xmlns:v="urn:schemas-microsoft-com:vml" Requires="v">
                  <p:oleObj spid="_x0000_s5808" name="Equation" r:id="rId10" imgW="152280" imgH="177480" progId="Equation.3">
                    <p:embed/>
                  </p:oleObj>
                </mc:Choice>
                <mc:Fallback>
                  <p:oleObj name="Equation" r:id="rId10" imgW="15228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2" y="1248"/>
                          <a:ext cx="181"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6"/>
            <p:cNvGraphicFramePr>
              <a:graphicFrameLocks noChangeAspect="1"/>
            </p:cNvGraphicFramePr>
            <p:nvPr/>
          </p:nvGraphicFramePr>
          <p:xfrm>
            <a:off x="1056" y="624"/>
            <a:ext cx="453" cy="192"/>
          </p:xfrm>
          <a:graphic>
            <a:graphicData uri="http://schemas.openxmlformats.org/presentationml/2006/ole">
              <mc:AlternateContent xmlns:mc="http://schemas.openxmlformats.org/markup-compatibility/2006">
                <mc:Choice xmlns:v="urn:schemas-microsoft-com:vml" Requires="v">
                  <p:oleObj spid="_x0000_s5809" name="Equation" r:id="rId12" imgW="380880" imgH="164880" progId="Equation.3">
                    <p:embed/>
                  </p:oleObj>
                </mc:Choice>
                <mc:Fallback>
                  <p:oleObj name="Equation" r:id="rId12" imgW="38088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 y="624"/>
                          <a:ext cx="453"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7"/>
            <p:cNvGraphicFramePr>
              <a:graphicFrameLocks noChangeAspect="1"/>
            </p:cNvGraphicFramePr>
            <p:nvPr/>
          </p:nvGraphicFramePr>
          <p:xfrm>
            <a:off x="1824" y="624"/>
            <a:ext cx="740" cy="207"/>
          </p:xfrm>
          <a:graphic>
            <a:graphicData uri="http://schemas.openxmlformats.org/presentationml/2006/ole">
              <mc:AlternateContent xmlns:mc="http://schemas.openxmlformats.org/markup-compatibility/2006">
                <mc:Choice xmlns:v="urn:schemas-microsoft-com:vml" Requires="v">
                  <p:oleObj spid="_x0000_s5810" name="Equation" r:id="rId14" imgW="622080" imgH="177480" progId="Equation.3">
                    <p:embed/>
                  </p:oleObj>
                </mc:Choice>
                <mc:Fallback>
                  <p:oleObj name="Equation" r:id="rId14" imgW="62208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 y="624"/>
                          <a:ext cx="740"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8"/>
            <p:cNvGraphicFramePr>
              <a:graphicFrameLocks noChangeAspect="1"/>
            </p:cNvGraphicFramePr>
            <p:nvPr/>
          </p:nvGraphicFramePr>
          <p:xfrm>
            <a:off x="624" y="720"/>
            <a:ext cx="166" cy="162"/>
          </p:xfrm>
          <a:graphic>
            <a:graphicData uri="http://schemas.openxmlformats.org/presentationml/2006/ole">
              <mc:AlternateContent xmlns:mc="http://schemas.openxmlformats.org/markup-compatibility/2006">
                <mc:Choice xmlns:v="urn:schemas-microsoft-com:vml" Requires="v">
                  <p:oleObj spid="_x0000_s5811" name="Equation" r:id="rId16" imgW="139680" imgH="139680" progId="Equation.3">
                    <p:embed/>
                  </p:oleObj>
                </mc:Choice>
                <mc:Fallback>
                  <p:oleObj name="Equation" r:id="rId16"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4" y="720"/>
                          <a:ext cx="166"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9"/>
            <p:cNvGraphicFramePr>
              <a:graphicFrameLocks noChangeAspect="1"/>
            </p:cNvGraphicFramePr>
            <p:nvPr/>
          </p:nvGraphicFramePr>
          <p:xfrm>
            <a:off x="728" y="1093"/>
            <a:ext cx="150" cy="88"/>
          </p:xfrm>
          <a:graphic>
            <a:graphicData uri="http://schemas.openxmlformats.org/presentationml/2006/ole">
              <mc:AlternateContent xmlns:mc="http://schemas.openxmlformats.org/markup-compatibility/2006">
                <mc:Choice xmlns:v="urn:schemas-microsoft-com:vml" Requires="v">
                  <p:oleObj spid="_x0000_s5812" name="Equation" r:id="rId18" imgW="126720" imgH="75960" progId="Equation.3">
                    <p:embed/>
                  </p:oleObj>
                </mc:Choice>
                <mc:Fallback>
                  <p:oleObj name="Equation" r:id="rId18" imgW="126720" imgH="759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8" y="1093"/>
                          <a:ext cx="150" cy="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0"/>
            <p:cNvGraphicFramePr>
              <a:graphicFrameLocks noChangeAspect="1"/>
            </p:cNvGraphicFramePr>
            <p:nvPr/>
          </p:nvGraphicFramePr>
          <p:xfrm>
            <a:off x="1200" y="864"/>
            <a:ext cx="166" cy="162"/>
          </p:xfrm>
          <a:graphic>
            <a:graphicData uri="http://schemas.openxmlformats.org/presentationml/2006/ole">
              <mc:AlternateContent xmlns:mc="http://schemas.openxmlformats.org/markup-compatibility/2006">
                <mc:Choice xmlns:v="urn:schemas-microsoft-com:vml" Requires="v">
                  <p:oleObj spid="_x0000_s5813" name="Equation" r:id="rId20" imgW="139680" imgH="139680" progId="Equation.3">
                    <p:embed/>
                  </p:oleObj>
                </mc:Choice>
                <mc:Fallback>
                  <p:oleObj name="Equation" r:id="rId20"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0" y="864"/>
                          <a:ext cx="166"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1"/>
            <p:cNvGraphicFramePr>
              <a:graphicFrameLocks noChangeAspect="1"/>
            </p:cNvGraphicFramePr>
            <p:nvPr/>
          </p:nvGraphicFramePr>
          <p:xfrm>
            <a:off x="1632" y="1056"/>
            <a:ext cx="166" cy="162"/>
          </p:xfrm>
          <a:graphic>
            <a:graphicData uri="http://schemas.openxmlformats.org/presentationml/2006/ole">
              <mc:AlternateContent xmlns:mc="http://schemas.openxmlformats.org/markup-compatibility/2006">
                <mc:Choice xmlns:v="urn:schemas-microsoft-com:vml" Requires="v">
                  <p:oleObj spid="_x0000_s5814" name="Equation" r:id="rId21" imgW="139680" imgH="139680" progId="Equation.3">
                    <p:embed/>
                  </p:oleObj>
                </mc:Choice>
                <mc:Fallback>
                  <p:oleObj name="Equation" r:id="rId21"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32" y="1056"/>
                          <a:ext cx="166"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919182459"/>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561515"/>
            <a:ext cx="8229600" cy="5688632"/>
          </a:xfrm>
        </p:spPr>
        <p:txBody>
          <a:bodyPr>
            <a:normAutofit/>
          </a:bodyPr>
          <a:lstStyle/>
          <a:p>
            <a:pPr marL="109728" indent="0" algn="just">
              <a:buNone/>
            </a:pPr>
            <a:r>
              <a:rPr lang="en-GB" sz="2800" b="1" dirty="0" smtClean="0">
                <a:latin typeface="Book Antiqua" pitchFamily="18" charset="0"/>
              </a:rPr>
              <a:t>Now</a:t>
            </a:r>
          </a:p>
          <a:p>
            <a:pPr algn="just">
              <a:buClrTx/>
              <a:buFont typeface="Wingdings" pitchFamily="2" charset="2"/>
              <a:buChar char="Ø"/>
            </a:pPr>
            <a:r>
              <a:rPr lang="en-GB" sz="2400" dirty="0">
                <a:latin typeface="Book Antiqua" pitchFamily="18" charset="0"/>
              </a:rPr>
              <a:t>If a block diagram has many blocks, not all of which are in cascade, then it is useful to have rules </a:t>
            </a:r>
            <a:r>
              <a:rPr lang="en-GB" sz="2400" dirty="0" smtClean="0">
                <a:latin typeface="Book Antiqua" pitchFamily="18" charset="0"/>
              </a:rPr>
              <a:t>for rearranging </a:t>
            </a:r>
            <a:r>
              <a:rPr lang="en-GB" sz="2400" dirty="0">
                <a:latin typeface="Book Antiqua" pitchFamily="18" charset="0"/>
              </a:rPr>
              <a:t>the diagram such that you end up with only one block</a:t>
            </a:r>
            <a:r>
              <a:rPr lang="en-GB" sz="2400" dirty="0" smtClean="0">
                <a:latin typeface="Book Antiqua" pitchFamily="18" charset="0"/>
              </a:rPr>
              <a:t>.</a:t>
            </a:r>
          </a:p>
          <a:p>
            <a:pPr algn="just">
              <a:buClrTx/>
              <a:buFont typeface="Wingdings" pitchFamily="2" charset="2"/>
              <a:buChar char="Ø"/>
            </a:pPr>
            <a:r>
              <a:rPr lang="en-GB" sz="2400" dirty="0" smtClean="0">
                <a:latin typeface="Book Antiqua" pitchFamily="18" charset="0"/>
              </a:rPr>
              <a:t> </a:t>
            </a:r>
            <a:r>
              <a:rPr lang="en-GB" sz="2400" dirty="0">
                <a:latin typeface="Book Antiqua" pitchFamily="18" charset="0"/>
              </a:rPr>
              <a:t>For example, we would want to transform the following </a:t>
            </a:r>
            <a:r>
              <a:rPr lang="en-GB" sz="2400" dirty="0" smtClean="0">
                <a:latin typeface="Book Antiqua" pitchFamily="18" charset="0"/>
              </a:rPr>
              <a:t>diagram</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18</a:t>
            </a:fld>
            <a:endParaRPr lang="en-GB"/>
          </a:p>
        </p:txBody>
      </p:sp>
      <p:sp>
        <p:nvSpPr>
          <p:cNvPr id="5" name="Title 4"/>
          <p:cNvSpPr>
            <a:spLocks noGrp="1"/>
          </p:cNvSpPr>
          <p:nvPr>
            <p:ph type="title"/>
          </p:nvPr>
        </p:nvSpPr>
        <p:spPr>
          <a:xfrm>
            <a:off x="395536" y="27856"/>
            <a:ext cx="8229600" cy="562074"/>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29" t="31547" r="21355" b="30871"/>
          <a:stretch/>
        </p:blipFill>
        <p:spPr bwMode="auto">
          <a:xfrm>
            <a:off x="827584" y="2996952"/>
            <a:ext cx="7392389"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007738"/>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764704"/>
            <a:ext cx="8229600" cy="5760640"/>
          </a:xfrm>
        </p:spPr>
        <p:txBody>
          <a:bodyPr>
            <a:normAutofit/>
          </a:bodyPr>
          <a:lstStyle/>
          <a:p>
            <a:pPr marL="109728" indent="0">
              <a:buNone/>
            </a:pPr>
            <a:r>
              <a:rPr lang="en-GB" sz="2400" dirty="0" smtClean="0">
                <a:latin typeface="Book Antiqua" pitchFamily="18" charset="0"/>
              </a:rPr>
              <a:t>Block </a:t>
            </a:r>
            <a:r>
              <a:rPr lang="en-GB" sz="2400" dirty="0">
                <a:latin typeface="Book Antiqua" pitchFamily="18" charset="0"/>
              </a:rPr>
              <a:t>Diagram </a:t>
            </a:r>
            <a:r>
              <a:rPr lang="en-GB" sz="2400" dirty="0" smtClean="0">
                <a:latin typeface="Book Antiqua" pitchFamily="18" charset="0"/>
              </a:rPr>
              <a:t>Transformations</a:t>
            </a:r>
          </a:p>
          <a:p>
            <a:pPr marL="109728" indent="0">
              <a:buNone/>
            </a:pPr>
            <a:endParaRPr lang="en-GB" sz="2400" dirty="0" smtClean="0">
              <a:latin typeface="Book Antiqua" pitchFamily="18" charset="0"/>
            </a:endParaRPr>
          </a:p>
          <a:p>
            <a:endParaRPr lang="en-GB" sz="2400"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19</a:t>
            </a:fld>
            <a:endParaRPr lang="en-GB"/>
          </a:p>
        </p:txBody>
      </p:sp>
      <p:sp>
        <p:nvSpPr>
          <p:cNvPr id="5" name="Title 4"/>
          <p:cNvSpPr>
            <a:spLocks noGrp="1"/>
          </p:cNvSpPr>
          <p:nvPr>
            <p:ph type="title"/>
          </p:nvPr>
        </p:nvSpPr>
        <p:spPr>
          <a:xfrm>
            <a:off x="395536" y="188640"/>
            <a:ext cx="8229600" cy="432048"/>
          </a:xfrm>
        </p:spPr>
        <p:txBody>
          <a:bodyPr>
            <a:no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6590" t="31349" r="22804" b="21825"/>
          <a:stretch/>
        </p:blipFill>
        <p:spPr bwMode="auto">
          <a:xfrm>
            <a:off x="755576" y="1268760"/>
            <a:ext cx="710804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752273"/>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616624"/>
          </a:xfrm>
        </p:spPr>
        <p:txBody>
          <a:bodyPr>
            <a:normAutofit fontScale="92500"/>
          </a:bodyPr>
          <a:lstStyle/>
          <a:p>
            <a:pPr marL="109728" indent="0" algn="just">
              <a:lnSpc>
                <a:spcPct val="110000"/>
              </a:lnSpc>
              <a:buNone/>
            </a:pPr>
            <a:r>
              <a:rPr lang="en-GB" sz="2400" dirty="0" smtClean="0">
                <a:latin typeface="Book Antiqua" pitchFamily="18" charset="0"/>
              </a:rPr>
              <a:t>Control system definitions; principles of feedback control system; control system block diagrams model; control flow diagram model; mathematical modelling of control system; sensitivity, transient response; stability criteria; steady state error; root locus methods; transfer functions</a:t>
            </a:r>
          </a:p>
          <a:p>
            <a:pPr marL="109728" indent="0" algn="just">
              <a:lnSpc>
                <a:spcPct val="110000"/>
              </a:lnSpc>
              <a:buNone/>
            </a:pPr>
            <a:endParaRPr lang="en-GB" sz="2400" dirty="0" smtClean="0">
              <a:latin typeface="Book Antiqua" pitchFamily="18" charset="0"/>
            </a:endParaRPr>
          </a:p>
          <a:p>
            <a:pPr algn="just">
              <a:lnSpc>
                <a:spcPct val="110000"/>
              </a:lnSpc>
              <a:buClrTx/>
              <a:buFont typeface="Wingdings" pitchFamily="2" charset="2"/>
              <a:buChar char="Ø"/>
            </a:pPr>
            <a:r>
              <a:rPr lang="en-GB" sz="2400" b="1" dirty="0" smtClean="0">
                <a:latin typeface="Book Antiqua" pitchFamily="18" charset="0"/>
              </a:rPr>
              <a:t>So as to have the:</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define the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draw signal flow block diagram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describe a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Explain basic principles of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Calculate stability parameters</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Derive mathematical model of the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derive a transfer function of the control system </a:t>
            </a:r>
          </a:p>
          <a:p>
            <a:pPr algn="just">
              <a:lnSpc>
                <a:spcPct val="110000"/>
              </a:lnSpc>
              <a:buFont typeface="Wingdings" pitchFamily="2" charset="2"/>
              <a:buChar char="Ø"/>
            </a:pPr>
            <a:endParaRPr lang="en-GB" sz="2400" dirty="0" smtClean="0">
              <a:latin typeface="Book Antiqua" pitchFamily="18" charset="0"/>
            </a:endParaRPr>
          </a:p>
          <a:p>
            <a:pPr algn="just">
              <a:lnSpc>
                <a:spcPct val="110000"/>
              </a:lnSpc>
              <a:buFont typeface="Wingdings" pitchFamily="2" charset="2"/>
              <a:buChar char="Ø"/>
            </a:pPr>
            <a:endParaRPr lang="en-GB" sz="2400" dirty="0">
              <a:latin typeface="Book Antiqua" pitchFamily="18" charset="0"/>
            </a:endParaRPr>
          </a:p>
        </p:txBody>
      </p:sp>
      <p:sp>
        <p:nvSpPr>
          <p:cNvPr id="3" name="Title 2"/>
          <p:cNvSpPr>
            <a:spLocks noGrp="1"/>
          </p:cNvSpPr>
          <p:nvPr>
            <p:ph type="title"/>
          </p:nvPr>
        </p:nvSpPr>
        <p:spPr>
          <a:xfrm>
            <a:off x="457200" y="274638"/>
            <a:ext cx="8229600" cy="634082"/>
          </a:xfrm>
        </p:spPr>
        <p:txBody>
          <a:bodyPr>
            <a:normAutofit/>
          </a:bodyPr>
          <a:lstStyle/>
          <a:p>
            <a:r>
              <a:rPr lang="en-GB" sz="3200" dirty="0" smtClean="0">
                <a:solidFill>
                  <a:schemeClr val="tx1"/>
                </a:solidFill>
                <a:effectLst/>
                <a:latin typeface="Book Antiqua" pitchFamily="18" charset="0"/>
              </a:rPr>
              <a:t>Learning Context</a:t>
            </a:r>
            <a:endParaRPr lang="en-GB" sz="3200" dirty="0">
              <a:solidFill>
                <a:schemeClr val="tx1"/>
              </a:solidFill>
              <a:effectLst/>
              <a:latin typeface="Book Antiqua" pitchFamily="18" charset="0"/>
            </a:endParaRPr>
          </a:p>
        </p:txBody>
      </p:sp>
      <p:sp>
        <p:nvSpPr>
          <p:cNvPr id="4" name="Footer Placeholder 3"/>
          <p:cNvSpPr>
            <a:spLocks noGrp="1"/>
          </p:cNvSpPr>
          <p:nvPr>
            <p:ph type="ftr" sz="quarter" idx="11"/>
          </p:nvPr>
        </p:nvSpPr>
        <p:spPr/>
        <p:txBody>
          <a:bodyPr/>
          <a:lstStyle/>
          <a:p>
            <a:r>
              <a:rPr lang="en-GB" smtClean="0"/>
              <a:t>Prepared by Vicent V.M., MSc.</a:t>
            </a:r>
            <a:endParaRPr lang="en-GB"/>
          </a:p>
        </p:txBody>
      </p:sp>
      <p:sp>
        <p:nvSpPr>
          <p:cNvPr id="5" name="Slide Number Placeholder 4"/>
          <p:cNvSpPr>
            <a:spLocks noGrp="1"/>
          </p:cNvSpPr>
          <p:nvPr>
            <p:ph type="sldNum" sz="quarter" idx="12"/>
          </p:nvPr>
        </p:nvSpPr>
        <p:spPr/>
        <p:txBody>
          <a:bodyPr/>
          <a:lstStyle/>
          <a:p>
            <a:fld id="{EE9BA162-D505-4D1D-972C-DA1311D099FB}" type="slidenum">
              <a:rPr lang="en-GB" smtClean="0"/>
              <a:t>2</a:t>
            </a:fld>
            <a:endParaRPr lang="en-GB"/>
          </a:p>
        </p:txBody>
      </p:sp>
    </p:spTree>
    <p:extLst>
      <p:ext uri="{BB962C8B-B14F-4D97-AF65-F5344CB8AC3E}">
        <p14:creationId xmlns:p14="http://schemas.microsoft.com/office/powerpoint/2010/main" val="3239376264"/>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764704"/>
            <a:ext cx="8229600" cy="5544616"/>
          </a:xfrm>
        </p:spPr>
        <p:txBody>
          <a:bodyPr/>
          <a:lstStyle/>
          <a:p>
            <a:pPr marL="109728" indent="0">
              <a:buNone/>
            </a:pPr>
            <a:endParaRPr lang="en-GB" dirty="0" smtClean="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20</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673" t="11309" r="25036" b="42461"/>
          <a:stretch/>
        </p:blipFill>
        <p:spPr bwMode="auto">
          <a:xfrm>
            <a:off x="611449" y="836712"/>
            <a:ext cx="7632959"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3632"/>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08720"/>
            <a:ext cx="8229600" cy="5544616"/>
          </a:xfrm>
        </p:spPr>
        <p:txBody>
          <a:bodyPr>
            <a:normAutofit/>
          </a:bodyPr>
          <a:lstStyle/>
          <a:p>
            <a:pPr marL="109728" indent="0">
              <a:buNone/>
            </a:pPr>
            <a:r>
              <a:rPr lang="en-GB" sz="2800" b="1" dirty="0" smtClean="0">
                <a:latin typeface="Book Antiqua" pitchFamily="18" charset="0"/>
              </a:rPr>
              <a:t>Rule 6</a:t>
            </a:r>
          </a:p>
          <a:p>
            <a:pPr>
              <a:buClrTx/>
              <a:buFont typeface="Wingdings" pitchFamily="2" charset="2"/>
              <a:buChar char="Ø"/>
            </a:pPr>
            <a:r>
              <a:rPr lang="en-GB" sz="2400" dirty="0" smtClean="0">
                <a:latin typeface="Book Antiqua" pitchFamily="18" charset="0"/>
              </a:rPr>
              <a:t>Consider the following simple </a:t>
            </a:r>
            <a:r>
              <a:rPr lang="en-GB" sz="2400" dirty="0">
                <a:latin typeface="Book Antiqua" pitchFamily="18" charset="0"/>
              </a:rPr>
              <a:t>feedback </a:t>
            </a:r>
            <a:r>
              <a:rPr lang="en-GB" sz="2400" dirty="0" smtClean="0">
                <a:latin typeface="Book Antiqua" pitchFamily="18" charset="0"/>
              </a:rPr>
              <a:t>loop</a:t>
            </a: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r>
              <a:rPr lang="en-GB" sz="2400" dirty="0">
                <a:latin typeface="Book Antiqua" pitchFamily="18" charset="0"/>
              </a:rPr>
              <a:t>If we write equations for the above diagram we </a:t>
            </a:r>
            <a:r>
              <a:rPr lang="en-GB" sz="2400" dirty="0" smtClean="0">
                <a:latin typeface="Book Antiqua" pitchFamily="18" charset="0"/>
              </a:rPr>
              <a:t>get:</a:t>
            </a:r>
          </a:p>
          <a:p>
            <a:endParaRPr lang="en-GB" sz="2400" dirty="0" smtClean="0">
              <a:latin typeface="Book Antiqua" pitchFamily="18" charset="0"/>
            </a:endParaRPr>
          </a:p>
          <a:p>
            <a:endParaRPr lang="en-GB" sz="2400" dirty="0">
              <a:latin typeface="Book Antiqua" pitchFamily="18" charset="0"/>
            </a:endParaRPr>
          </a:p>
          <a:p>
            <a:endParaRPr lang="en-GB" sz="2400" dirty="0" smtClean="0">
              <a:latin typeface="Book Antiqua" pitchFamily="18" charset="0"/>
            </a:endParaRPr>
          </a:p>
          <a:p>
            <a:endParaRPr lang="en-GB" sz="2400" dirty="0" smtClean="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21</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37" t="28571" r="41212" b="46212"/>
          <a:stretch/>
        </p:blipFill>
        <p:spPr bwMode="auto">
          <a:xfrm>
            <a:off x="1745012" y="1844824"/>
            <a:ext cx="3936011"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963" t="33669" r="47444" b="53693"/>
          <a:stretch/>
        </p:blipFill>
        <p:spPr bwMode="auto">
          <a:xfrm>
            <a:off x="2771800" y="4509120"/>
            <a:ext cx="4032448" cy="184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1183349"/>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7984" y="1196752"/>
            <a:ext cx="8229600" cy="4525963"/>
          </a:xfrm>
        </p:spPr>
        <p:txBody>
          <a:bodyPr>
            <a:normAutofit/>
          </a:bodyPr>
          <a:lstStyle/>
          <a:p>
            <a:pPr algn="just">
              <a:buClrTx/>
              <a:buFont typeface="Wingdings" pitchFamily="2" charset="2"/>
              <a:buChar char="Ø"/>
            </a:pPr>
            <a:r>
              <a:rPr lang="en-GB" sz="2400" dirty="0">
                <a:latin typeface="Book Antiqua" pitchFamily="18" charset="0"/>
              </a:rPr>
              <a:t>Substitute (2) into (1) to </a:t>
            </a:r>
            <a:r>
              <a:rPr lang="en-GB" sz="2400" dirty="0" smtClean="0">
                <a:latin typeface="Book Antiqua" pitchFamily="18" charset="0"/>
              </a:rPr>
              <a:t>get</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r>
              <a:rPr lang="en-GB" sz="2400" dirty="0">
                <a:latin typeface="Book Antiqua" pitchFamily="18" charset="0"/>
              </a:rPr>
              <a:t>Substitute (4) into (3) to </a:t>
            </a:r>
            <a:r>
              <a:rPr lang="en-GB" sz="2400" dirty="0" smtClean="0">
                <a:latin typeface="Book Antiqua" pitchFamily="18" charset="0"/>
              </a:rPr>
              <a:t>get</a:t>
            </a:r>
          </a:p>
          <a:p>
            <a:pPr algn="just">
              <a:buClrTx/>
              <a:buFont typeface="Wingdings" pitchFamily="2" charset="2"/>
              <a:buChar char="Ø"/>
            </a:pPr>
            <a:endParaRPr lang="en-GB" sz="2400" dirty="0" smtClean="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22</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38" t="21230" r="49020" b="75000"/>
          <a:stretch/>
        </p:blipFill>
        <p:spPr bwMode="auto">
          <a:xfrm>
            <a:off x="1490223" y="1914676"/>
            <a:ext cx="5713071" cy="46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296" t="34943" r="51704" b="48958"/>
          <a:stretch/>
        </p:blipFill>
        <p:spPr bwMode="auto">
          <a:xfrm>
            <a:off x="1475656" y="3140968"/>
            <a:ext cx="5457920" cy="247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04167"/>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1586" y="903452"/>
            <a:ext cx="8229600" cy="4525963"/>
          </a:xfrm>
        </p:spPr>
        <p:txBody>
          <a:bodyPr/>
          <a:lstStyle/>
          <a:p>
            <a:pPr marL="109728" indent="0">
              <a:buNone/>
            </a:pPr>
            <a:r>
              <a:rPr lang="en-GB" sz="2800" b="1" dirty="0" smtClean="0">
                <a:latin typeface="Book Antiqua" pitchFamily="18" charset="0"/>
              </a:rPr>
              <a:t>Example 1</a:t>
            </a:r>
          </a:p>
          <a:p>
            <a:pPr marL="109728" indent="0">
              <a:buNone/>
            </a:pPr>
            <a:r>
              <a:rPr lang="en-GB" sz="2400" dirty="0">
                <a:latin typeface="Book Antiqua" pitchFamily="18" charset="0"/>
              </a:rPr>
              <a:t>Consider the following feedback control system</a:t>
            </a:r>
            <a:r>
              <a:rPr lang="en-GB" sz="2400" dirty="0" smtClean="0">
                <a:latin typeface="Book Antiqua" pitchFamily="18" charset="0"/>
              </a:rPr>
              <a:t>:</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23</a:t>
            </a:fld>
            <a:endParaRPr lang="en-GB"/>
          </a:p>
        </p:txBody>
      </p:sp>
      <p:sp>
        <p:nvSpPr>
          <p:cNvPr id="5" name="Title 4"/>
          <p:cNvSpPr>
            <a:spLocks noGrp="1"/>
          </p:cNvSpPr>
          <p:nvPr>
            <p:ph type="title"/>
          </p:nvPr>
        </p:nvSpPr>
        <p:spPr>
          <a:xfrm>
            <a:off x="469716"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148" t="18453" r="16782" b="48295"/>
          <a:stretch/>
        </p:blipFill>
        <p:spPr bwMode="auto">
          <a:xfrm>
            <a:off x="539552" y="2204864"/>
            <a:ext cx="794591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9794328"/>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4645" y="620688"/>
            <a:ext cx="8229600" cy="5832648"/>
          </a:xfrm>
        </p:spPr>
        <p:txBody>
          <a:bodyPr>
            <a:normAutofit/>
          </a:bodyPr>
          <a:lstStyle/>
          <a:p>
            <a:pPr algn="just">
              <a:buClrTx/>
              <a:buFont typeface="Wingdings" pitchFamily="2" charset="2"/>
              <a:buChar char="Ø"/>
            </a:pPr>
            <a:r>
              <a:rPr lang="en-GB" sz="2400" dirty="0">
                <a:latin typeface="Book Antiqua" pitchFamily="18" charset="0"/>
              </a:rPr>
              <a:t>First, let’s move </a:t>
            </a:r>
            <a:r>
              <a:rPr lang="en-GB" sz="2400" i="1" dirty="0">
                <a:latin typeface="Book Antiqua" pitchFamily="18" charset="0"/>
              </a:rPr>
              <a:t>H</a:t>
            </a:r>
            <a:r>
              <a:rPr lang="en-GB" sz="2400" dirty="0">
                <a:latin typeface="Book Antiqua" pitchFamily="18" charset="0"/>
              </a:rPr>
              <a:t>2 behind block </a:t>
            </a:r>
            <a:r>
              <a:rPr lang="en-GB" sz="2400" i="1" dirty="0">
                <a:latin typeface="Book Antiqua" pitchFamily="18" charset="0"/>
              </a:rPr>
              <a:t>G</a:t>
            </a:r>
            <a:r>
              <a:rPr lang="en-GB" sz="2400" dirty="0">
                <a:latin typeface="Book Antiqua" pitchFamily="18" charset="0"/>
              </a:rPr>
              <a:t>4 so that we can isolate the </a:t>
            </a:r>
            <a:r>
              <a:rPr lang="en-GB" sz="2400" i="1" dirty="0">
                <a:latin typeface="Book Antiqua" pitchFamily="18" charset="0"/>
              </a:rPr>
              <a:t>G3 – G4 – H</a:t>
            </a:r>
            <a:r>
              <a:rPr lang="en-GB" sz="2400" dirty="0">
                <a:latin typeface="Book Antiqua" pitchFamily="18" charset="0"/>
              </a:rPr>
              <a:t>1 feedback loop. Use Rule </a:t>
            </a:r>
            <a:r>
              <a:rPr lang="en-GB" sz="2400" dirty="0" smtClean="0">
                <a:latin typeface="Book Antiqua" pitchFamily="18" charset="0"/>
              </a:rPr>
              <a:t>4 of </a:t>
            </a:r>
            <a:r>
              <a:rPr lang="en-GB" sz="2400" dirty="0">
                <a:latin typeface="Book Antiqua" pitchFamily="18" charset="0"/>
              </a:rPr>
              <a:t>Table 1 to </a:t>
            </a:r>
            <a:r>
              <a:rPr lang="en-GB" sz="2400" dirty="0" smtClean="0">
                <a:latin typeface="Book Antiqua" pitchFamily="18" charset="0"/>
              </a:rPr>
              <a:t>get</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endParaRPr lang="en-GB" sz="2400"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24</a:t>
            </a:fld>
            <a:endParaRPr lang="en-GB"/>
          </a:p>
        </p:txBody>
      </p:sp>
      <p:sp>
        <p:nvSpPr>
          <p:cNvPr id="5" name="Title 4"/>
          <p:cNvSpPr>
            <a:spLocks noGrp="1"/>
          </p:cNvSpPr>
          <p:nvPr>
            <p:ph type="title"/>
          </p:nvPr>
        </p:nvSpPr>
        <p:spPr>
          <a:xfrm>
            <a:off x="444645" y="116632"/>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980" t="25198" r="16336" b="40675"/>
          <a:stretch/>
        </p:blipFill>
        <p:spPr bwMode="auto">
          <a:xfrm>
            <a:off x="611560" y="2276872"/>
            <a:ext cx="7895771"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191803"/>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2428" y="1115750"/>
            <a:ext cx="8229600" cy="4833530"/>
          </a:xfrm>
        </p:spPr>
        <p:txBody>
          <a:bodyPr/>
          <a:lstStyle/>
          <a:p>
            <a:pPr lvl="0" algn="just">
              <a:buClrTx/>
              <a:buFont typeface="Wingdings" pitchFamily="2" charset="2"/>
              <a:buChar char="Ø"/>
            </a:pPr>
            <a:r>
              <a:rPr lang="en-GB" sz="2400" dirty="0">
                <a:solidFill>
                  <a:prstClr val="black"/>
                </a:solidFill>
                <a:latin typeface="Book Antiqua" pitchFamily="18" charset="0"/>
              </a:rPr>
              <a:t>Now, we can eliminate the 3 4 1 </a:t>
            </a:r>
            <a:r>
              <a:rPr lang="en-GB" sz="2400" i="1" dirty="0">
                <a:solidFill>
                  <a:prstClr val="black"/>
                </a:solidFill>
                <a:latin typeface="Book Antiqua" pitchFamily="18" charset="0"/>
              </a:rPr>
              <a:t>G </a:t>
            </a:r>
            <a:r>
              <a:rPr lang="en-GB" sz="2400" dirty="0">
                <a:solidFill>
                  <a:prstClr val="black"/>
                </a:solidFill>
                <a:latin typeface="Book Antiqua" pitchFamily="18" charset="0"/>
              </a:rPr>
              <a:t>-</a:t>
            </a:r>
            <a:r>
              <a:rPr lang="en-GB" sz="2400" i="1" dirty="0">
                <a:solidFill>
                  <a:prstClr val="black"/>
                </a:solidFill>
                <a:latin typeface="Book Antiqua" pitchFamily="18" charset="0"/>
              </a:rPr>
              <a:t>G </a:t>
            </a:r>
            <a:r>
              <a:rPr lang="en-GB" sz="2400" dirty="0">
                <a:solidFill>
                  <a:prstClr val="black"/>
                </a:solidFill>
                <a:latin typeface="Book Antiqua" pitchFamily="18" charset="0"/>
              </a:rPr>
              <a:t>- </a:t>
            </a:r>
            <a:r>
              <a:rPr lang="en-GB" sz="2400" i="1" dirty="0">
                <a:solidFill>
                  <a:prstClr val="black"/>
                </a:solidFill>
                <a:latin typeface="Book Antiqua" pitchFamily="18" charset="0"/>
              </a:rPr>
              <a:t>H </a:t>
            </a:r>
            <a:r>
              <a:rPr lang="en-GB" sz="2400" dirty="0">
                <a:solidFill>
                  <a:prstClr val="black"/>
                </a:solidFill>
                <a:latin typeface="Book Antiqua" pitchFamily="18" charset="0"/>
              </a:rPr>
              <a:t>loop by using Rule 6 of Table 1:</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25</a:t>
            </a:fld>
            <a:endParaRPr lang="en-GB"/>
          </a:p>
        </p:txBody>
      </p:sp>
      <p:sp>
        <p:nvSpPr>
          <p:cNvPr id="5" name="Title 4"/>
          <p:cNvSpPr>
            <a:spLocks noGrp="1"/>
          </p:cNvSpPr>
          <p:nvPr>
            <p:ph type="title"/>
          </p:nvPr>
        </p:nvSpPr>
        <p:spPr>
          <a:xfrm>
            <a:off x="502428" y="332656"/>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74" t="24226" r="17228" b="42765"/>
          <a:stretch/>
        </p:blipFill>
        <p:spPr bwMode="auto">
          <a:xfrm>
            <a:off x="611560" y="1844824"/>
            <a:ext cx="812046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968371"/>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7680"/>
            <a:ext cx="8229600" cy="5473648"/>
          </a:xfrm>
        </p:spPr>
        <p:txBody>
          <a:bodyPr>
            <a:normAutofit/>
          </a:bodyPr>
          <a:lstStyle/>
          <a:p>
            <a:pPr>
              <a:buClrTx/>
              <a:buFont typeface="Wingdings" pitchFamily="2" charset="2"/>
              <a:buChar char="Ø"/>
            </a:pPr>
            <a:r>
              <a:rPr lang="en-GB" sz="2400" dirty="0" smtClean="0">
                <a:latin typeface="Book Antiqua" pitchFamily="18" charset="0"/>
              </a:rPr>
              <a:t>Now eliminate inner loop using Rule 6</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r>
              <a:rPr lang="en-GB" sz="2400" dirty="0" smtClean="0">
                <a:latin typeface="Book Antiqua" pitchFamily="18" charset="0"/>
              </a:rPr>
              <a:t>Therefore</a:t>
            </a:r>
            <a:r>
              <a:rPr lang="en-GB" sz="2400" dirty="0">
                <a:latin typeface="Book Antiqua" pitchFamily="18" charset="0"/>
              </a:rPr>
              <a:t>, the equivalent diagram </a:t>
            </a:r>
            <a:r>
              <a:rPr lang="en-GB" sz="2400" dirty="0" smtClean="0">
                <a:latin typeface="Book Antiqua" pitchFamily="18" charset="0"/>
              </a:rPr>
              <a:t>is</a:t>
            </a: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26</a:t>
            </a:fld>
            <a:endParaRPr lang="en-GB"/>
          </a:p>
        </p:txBody>
      </p:sp>
      <p:sp>
        <p:nvSpPr>
          <p:cNvPr id="5" name="Title 4"/>
          <p:cNvSpPr>
            <a:spLocks noGrp="1"/>
          </p:cNvSpPr>
          <p:nvPr>
            <p:ph type="title"/>
          </p:nvPr>
        </p:nvSpPr>
        <p:spPr>
          <a:xfrm>
            <a:off x="457200" y="274638"/>
            <a:ext cx="8229600" cy="418058"/>
          </a:xfrm>
        </p:spPr>
        <p:txBody>
          <a:bodyPr>
            <a:no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72" t="33532" r="37419" b="45644"/>
          <a:stretch/>
        </p:blipFill>
        <p:spPr bwMode="auto">
          <a:xfrm>
            <a:off x="1636618" y="1428238"/>
            <a:ext cx="6031726" cy="192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102" t="33266" r="22421" b="39489"/>
          <a:stretch/>
        </p:blipFill>
        <p:spPr bwMode="auto">
          <a:xfrm>
            <a:off x="1043608" y="4005064"/>
            <a:ext cx="7218218" cy="19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926693"/>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24744"/>
            <a:ext cx="8229600" cy="4525963"/>
          </a:xfrm>
        </p:spPr>
        <p:txBody>
          <a:bodyPr>
            <a:normAutofit/>
          </a:bodyPr>
          <a:lstStyle/>
          <a:p>
            <a:pPr algn="just">
              <a:buClrTx/>
              <a:buFont typeface="Wingdings" pitchFamily="2" charset="2"/>
              <a:buChar char="Ø"/>
            </a:pPr>
            <a:r>
              <a:rPr lang="en-GB" sz="2400" dirty="0">
                <a:latin typeface="Book Antiqua" pitchFamily="18" charset="0"/>
              </a:rPr>
              <a:t>Finally, we can eliminate the last feedback loop to </a:t>
            </a:r>
            <a:r>
              <a:rPr lang="en-GB" sz="2400" dirty="0" smtClean="0">
                <a:latin typeface="Book Antiqua" pitchFamily="18" charset="0"/>
              </a:rPr>
              <a:t>get:</a:t>
            </a:r>
          </a:p>
          <a:p>
            <a:pPr algn="just">
              <a:buClrTx/>
              <a:buFont typeface="Wingdings" pitchFamily="2" charset="2"/>
              <a:buChar char="Ø"/>
            </a:pPr>
            <a:endParaRPr lang="en-GB" sz="2400" dirty="0">
              <a:latin typeface="Book Antiqua" pitchFamily="18" charset="0"/>
            </a:endParaRPr>
          </a:p>
          <a:p>
            <a:pPr marL="109728" indent="0" algn="just">
              <a:buClrTx/>
              <a:buNone/>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r>
              <a:rPr lang="en-GB" sz="2400" dirty="0">
                <a:latin typeface="Book Antiqua" pitchFamily="18" charset="0"/>
              </a:rPr>
              <a:t>Using block diagrams, it becomes easy to see where new blocks can be added to an existing system </a:t>
            </a:r>
            <a:r>
              <a:rPr lang="en-GB" sz="2400" dirty="0" smtClean="0">
                <a:latin typeface="Book Antiqua" pitchFamily="18" charset="0"/>
              </a:rPr>
              <a:t>to alter </a:t>
            </a:r>
            <a:r>
              <a:rPr lang="en-GB" sz="2400" dirty="0">
                <a:latin typeface="Book Antiqua" pitchFamily="18" charset="0"/>
              </a:rPr>
              <a:t>system performance.</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27</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27" t="48611" r="32399" b="39205"/>
          <a:stretch/>
        </p:blipFill>
        <p:spPr bwMode="auto">
          <a:xfrm>
            <a:off x="1545107" y="1916832"/>
            <a:ext cx="583264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101085"/>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4525963"/>
          </a:xfrm>
        </p:spPr>
        <p:txBody>
          <a:bodyPr>
            <a:normAutofit/>
          </a:bodyPr>
          <a:lstStyle/>
          <a:p>
            <a:pPr marL="109728" indent="0">
              <a:buNone/>
            </a:pPr>
            <a:r>
              <a:rPr lang="en-GB" sz="2800" b="1" dirty="0" smtClean="0">
                <a:latin typeface="Book Antiqua" pitchFamily="18" charset="0"/>
              </a:rPr>
              <a:t>Example 2:</a:t>
            </a:r>
          </a:p>
          <a:p>
            <a:pPr marL="109728" indent="0">
              <a:buNone/>
            </a:pPr>
            <a:r>
              <a:rPr lang="en-GB" sz="2400" dirty="0" smtClean="0">
                <a:latin typeface="Book Antiqua" pitchFamily="18" charset="0"/>
              </a:rPr>
              <a:t>Reduce the following multi system into a single block diagram</a:t>
            </a:r>
          </a:p>
          <a:p>
            <a:endParaRPr lang="en-GB" sz="2400" dirty="0" smtClean="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28</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66" y="2276872"/>
            <a:ext cx="7728224"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988029"/>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92696"/>
            <a:ext cx="8229600" cy="5760640"/>
          </a:xfrm>
        </p:spPr>
        <p:txBody>
          <a:bodyPr>
            <a:normAutofit/>
          </a:bodyPr>
          <a:lstStyle/>
          <a:p>
            <a:pPr algn="just">
              <a:buClrTx/>
              <a:buFont typeface="Wingdings" pitchFamily="2" charset="2"/>
              <a:buChar char="Ø"/>
            </a:pPr>
            <a:r>
              <a:rPr lang="en-GB" sz="2400" dirty="0" smtClean="0">
                <a:latin typeface="Book Antiqua" pitchFamily="18" charset="0"/>
              </a:rPr>
              <a:t>By moving the summing point of the negative feedback loop containing H2 outside the positive loop containing H1, we obtain:</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r>
              <a:rPr lang="en-GB" sz="2400" dirty="0" smtClean="0">
                <a:latin typeface="Book Antiqua" pitchFamily="18" charset="0"/>
              </a:rPr>
              <a:t>Eliminate the positive feedback loop, we get:</a:t>
            </a: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29</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814" y="1916832"/>
            <a:ext cx="6296025"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776" y="4581127"/>
            <a:ext cx="57626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99175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764704"/>
            <a:ext cx="8784976" cy="5688632"/>
          </a:xfrm>
        </p:spPr>
        <p:txBody>
          <a:bodyPr>
            <a:normAutofit lnSpcReduction="10000"/>
          </a:bodyPr>
          <a:lstStyle/>
          <a:p>
            <a:pPr marL="355600" marR="3046" lvl="0" indent="-342900" algn="just">
              <a:lnSpc>
                <a:spcPct val="110000"/>
              </a:lnSpc>
              <a:spcBef>
                <a:spcPts val="55"/>
              </a:spcBef>
              <a:buClrTx/>
              <a:buSzTx/>
              <a:buFont typeface="Wingdings" pitchFamily="2" charset="2"/>
              <a:buChar char="§"/>
            </a:pPr>
            <a:r>
              <a:rPr lang="en-GB" sz="2400" dirty="0" smtClean="0">
                <a:latin typeface="Book Antiqua" pitchFamily="18" charset="0"/>
                <a:cs typeface="Times New Roman"/>
              </a:rPr>
              <a:t>Engineering</a:t>
            </a:r>
            <a:r>
              <a:rPr lang="en-GB" sz="2400" spc="177" dirty="0" smtClean="0">
                <a:latin typeface="Book Antiqua" pitchFamily="18" charset="0"/>
                <a:cs typeface="Times New Roman"/>
              </a:rPr>
              <a:t> </a:t>
            </a:r>
            <a:r>
              <a:rPr lang="en-GB" sz="2400" dirty="0">
                <a:latin typeface="Book Antiqua" pitchFamily="18" charset="0"/>
                <a:cs typeface="Times New Roman"/>
              </a:rPr>
              <a:t>is</a:t>
            </a:r>
            <a:r>
              <a:rPr lang="en-GB" sz="2400" spc="200" dirty="0">
                <a:latin typeface="Book Antiqua" pitchFamily="18" charset="0"/>
                <a:cs typeface="Times New Roman"/>
              </a:rPr>
              <a:t> </a:t>
            </a:r>
            <a:r>
              <a:rPr lang="en-GB" sz="2400" dirty="0">
                <a:latin typeface="Book Antiqua" pitchFamily="18" charset="0"/>
                <a:cs typeface="Times New Roman"/>
              </a:rPr>
              <a:t>concerned</a:t>
            </a:r>
            <a:r>
              <a:rPr lang="en-GB" sz="2400" spc="177" dirty="0">
                <a:latin typeface="Book Antiqua" pitchFamily="18" charset="0"/>
                <a:cs typeface="Times New Roman"/>
              </a:rPr>
              <a:t> </a:t>
            </a:r>
            <a:r>
              <a:rPr lang="en-GB" sz="2400" dirty="0">
                <a:latin typeface="Book Antiqua" pitchFamily="18" charset="0"/>
                <a:cs typeface="Times New Roman"/>
              </a:rPr>
              <a:t>with </a:t>
            </a:r>
            <a:r>
              <a:rPr lang="en-GB" sz="2400" spc="56" dirty="0">
                <a:latin typeface="Book Antiqua" pitchFamily="18" charset="0"/>
                <a:cs typeface="Times New Roman"/>
              </a:rPr>
              <a:t> </a:t>
            </a:r>
            <a:r>
              <a:rPr lang="en-GB" sz="2400" dirty="0">
                <a:latin typeface="Book Antiqua" pitchFamily="18" charset="0"/>
                <a:cs typeface="Times New Roman"/>
              </a:rPr>
              <a:t>understanding</a:t>
            </a:r>
            <a:r>
              <a:rPr lang="en-GB" sz="2400" spc="177" dirty="0">
                <a:latin typeface="Book Antiqua" pitchFamily="18" charset="0"/>
                <a:cs typeface="Times New Roman"/>
              </a:rPr>
              <a:t> </a:t>
            </a:r>
            <a:r>
              <a:rPr lang="en-GB" sz="2400" dirty="0">
                <a:latin typeface="Book Antiqua" pitchFamily="18" charset="0"/>
                <a:cs typeface="Times New Roman"/>
              </a:rPr>
              <a:t>and </a:t>
            </a:r>
            <a:r>
              <a:rPr lang="en-GB" sz="2400" spc="108" dirty="0">
                <a:latin typeface="Book Antiqua" pitchFamily="18" charset="0"/>
                <a:cs typeface="Times New Roman"/>
              </a:rPr>
              <a:t> </a:t>
            </a:r>
            <a:r>
              <a:rPr lang="en-GB" sz="2400" dirty="0">
                <a:latin typeface="Book Antiqua" pitchFamily="18" charset="0"/>
                <a:cs typeface="Times New Roman"/>
              </a:rPr>
              <a:t>controlling</a:t>
            </a:r>
            <a:r>
              <a:rPr lang="en-GB" sz="2400" spc="182" dirty="0">
                <a:latin typeface="Book Antiqua" pitchFamily="18" charset="0"/>
                <a:cs typeface="Times New Roman"/>
              </a:rPr>
              <a:t> </a:t>
            </a:r>
            <a:r>
              <a:rPr lang="en-GB" sz="2400" dirty="0">
                <a:latin typeface="Book Antiqua" pitchFamily="18" charset="0"/>
                <a:cs typeface="Times New Roman"/>
              </a:rPr>
              <a:t>the </a:t>
            </a:r>
            <a:r>
              <a:rPr lang="en-GB" sz="2400" spc="108" dirty="0">
                <a:latin typeface="Book Antiqua" pitchFamily="18" charset="0"/>
                <a:cs typeface="Times New Roman"/>
              </a:rPr>
              <a:t> </a:t>
            </a:r>
            <a:r>
              <a:rPr lang="en-GB" sz="2400" dirty="0">
                <a:latin typeface="Book Antiqua" pitchFamily="18" charset="0"/>
                <a:cs typeface="Times New Roman"/>
              </a:rPr>
              <a:t>materials</a:t>
            </a:r>
            <a:r>
              <a:rPr lang="en-GB" sz="2400" spc="99" dirty="0">
                <a:latin typeface="Book Antiqua" pitchFamily="18" charset="0"/>
                <a:cs typeface="Times New Roman"/>
              </a:rPr>
              <a:t> </a:t>
            </a:r>
            <a:r>
              <a:rPr lang="en-GB" sz="2400" dirty="0" smtClean="0">
                <a:latin typeface="Book Antiqua" pitchFamily="18" charset="0"/>
                <a:cs typeface="Times New Roman"/>
              </a:rPr>
              <a:t>and forces</a:t>
            </a:r>
            <a:r>
              <a:rPr lang="en-GB" sz="2400" spc="241" dirty="0" smtClean="0">
                <a:latin typeface="Book Antiqua" pitchFamily="18" charset="0"/>
                <a:cs typeface="Times New Roman"/>
              </a:rPr>
              <a:t> </a:t>
            </a:r>
            <a:r>
              <a:rPr lang="en-GB" sz="2400" dirty="0">
                <a:latin typeface="Book Antiqua" pitchFamily="18" charset="0"/>
                <a:cs typeface="Times New Roman"/>
              </a:rPr>
              <a:t>of</a:t>
            </a:r>
            <a:r>
              <a:rPr lang="en-GB" sz="2400" spc="144" dirty="0">
                <a:latin typeface="Book Antiqua" pitchFamily="18" charset="0"/>
                <a:cs typeface="Times New Roman"/>
              </a:rPr>
              <a:t> </a:t>
            </a:r>
            <a:r>
              <a:rPr lang="en-GB" sz="2400" dirty="0">
                <a:latin typeface="Book Antiqua" pitchFamily="18" charset="0"/>
                <a:cs typeface="Times New Roman"/>
              </a:rPr>
              <a:t>nature</a:t>
            </a:r>
            <a:r>
              <a:rPr lang="en-GB" sz="2400" spc="62" dirty="0">
                <a:latin typeface="Book Antiqua" pitchFamily="18" charset="0"/>
                <a:cs typeface="Times New Roman"/>
              </a:rPr>
              <a:t> </a:t>
            </a:r>
            <a:r>
              <a:rPr lang="en-GB" sz="2400" dirty="0">
                <a:latin typeface="Book Antiqua" pitchFamily="18" charset="0"/>
                <a:cs typeface="Times New Roman"/>
              </a:rPr>
              <a:t>for</a:t>
            </a:r>
            <a:r>
              <a:rPr lang="en-GB" sz="2400" spc="199" dirty="0">
                <a:latin typeface="Book Antiqua" pitchFamily="18" charset="0"/>
                <a:cs typeface="Times New Roman"/>
              </a:rPr>
              <a:t> </a:t>
            </a:r>
            <a:r>
              <a:rPr lang="en-GB" sz="2400" dirty="0">
                <a:latin typeface="Book Antiqua" pitchFamily="18" charset="0"/>
                <a:cs typeface="Times New Roman"/>
              </a:rPr>
              <a:t>the </a:t>
            </a:r>
            <a:r>
              <a:rPr lang="en-GB" sz="2400" spc="3" dirty="0">
                <a:latin typeface="Book Antiqua" pitchFamily="18" charset="0"/>
                <a:cs typeface="Times New Roman"/>
              </a:rPr>
              <a:t> </a:t>
            </a:r>
            <a:r>
              <a:rPr lang="en-GB" sz="2400" dirty="0">
                <a:latin typeface="Book Antiqua" pitchFamily="18" charset="0"/>
                <a:cs typeface="Times New Roman"/>
              </a:rPr>
              <a:t>benefit </a:t>
            </a:r>
            <a:r>
              <a:rPr lang="en-GB" sz="2400" spc="122" dirty="0">
                <a:latin typeface="Book Antiqua" pitchFamily="18" charset="0"/>
                <a:cs typeface="Times New Roman"/>
              </a:rPr>
              <a:t> </a:t>
            </a:r>
            <a:r>
              <a:rPr lang="en-GB" sz="2400" dirty="0">
                <a:latin typeface="Book Antiqua" pitchFamily="18" charset="0"/>
                <a:cs typeface="Times New Roman"/>
              </a:rPr>
              <a:t>of</a:t>
            </a:r>
            <a:r>
              <a:rPr lang="en-GB" sz="2400" spc="144" dirty="0">
                <a:latin typeface="Book Antiqua" pitchFamily="18" charset="0"/>
                <a:cs typeface="Times New Roman"/>
              </a:rPr>
              <a:t> </a:t>
            </a:r>
            <a:r>
              <a:rPr lang="en-GB" sz="2400" dirty="0">
                <a:latin typeface="Book Antiqua" pitchFamily="18" charset="0"/>
                <a:cs typeface="Times New Roman"/>
              </a:rPr>
              <a:t>humankind.</a:t>
            </a:r>
            <a:r>
              <a:rPr lang="en-GB" sz="2400" spc="-32" dirty="0">
                <a:latin typeface="Book Antiqua" pitchFamily="18" charset="0"/>
                <a:cs typeface="Times New Roman"/>
              </a:rPr>
              <a:t> </a:t>
            </a:r>
            <a:endParaRPr lang="en-GB" sz="2400" spc="-32" dirty="0" smtClean="0">
              <a:latin typeface="Book Antiqua" pitchFamily="18" charset="0"/>
              <a:cs typeface="Times New Roman"/>
            </a:endParaRPr>
          </a:p>
          <a:p>
            <a:pPr marL="355600" marR="3046" indent="-342900" algn="just">
              <a:lnSpc>
                <a:spcPct val="110000"/>
              </a:lnSpc>
              <a:spcBef>
                <a:spcPts val="55"/>
              </a:spcBef>
              <a:buClrTx/>
              <a:buSzTx/>
              <a:buFont typeface="Wingdings" pitchFamily="2" charset="2"/>
              <a:buChar char="§"/>
            </a:pPr>
            <a:r>
              <a:rPr lang="en-GB" sz="2400" dirty="0" smtClean="0">
                <a:latin typeface="Book Antiqua" pitchFamily="18" charset="0"/>
                <a:cs typeface="Times New Roman"/>
              </a:rPr>
              <a:t>Control</a:t>
            </a:r>
            <a:r>
              <a:rPr lang="en-GB" sz="2400" spc="100" dirty="0" smtClean="0">
                <a:latin typeface="Book Antiqua" pitchFamily="18" charset="0"/>
                <a:cs typeface="Times New Roman"/>
              </a:rPr>
              <a:t> </a:t>
            </a:r>
            <a:r>
              <a:rPr lang="en-GB" sz="2400" dirty="0">
                <a:latin typeface="Book Antiqua" pitchFamily="18" charset="0"/>
                <a:cs typeface="Times New Roman"/>
              </a:rPr>
              <a:t>system </a:t>
            </a:r>
            <a:r>
              <a:rPr lang="en-GB" sz="2400" spc="11" dirty="0">
                <a:latin typeface="Book Antiqua" pitchFamily="18" charset="0"/>
                <a:cs typeface="Times New Roman"/>
              </a:rPr>
              <a:t> </a:t>
            </a:r>
            <a:r>
              <a:rPr lang="en-GB" sz="2400" dirty="0">
                <a:latin typeface="Book Antiqua" pitchFamily="18" charset="0"/>
                <a:cs typeface="Times New Roman"/>
              </a:rPr>
              <a:t>engineers</a:t>
            </a:r>
            <a:r>
              <a:rPr lang="en-GB" sz="2400" spc="74" dirty="0">
                <a:latin typeface="Book Antiqua" pitchFamily="18" charset="0"/>
                <a:cs typeface="Times New Roman"/>
              </a:rPr>
              <a:t> </a:t>
            </a:r>
            <a:r>
              <a:rPr lang="en-GB" sz="2400" dirty="0">
                <a:latin typeface="Book Antiqua" pitchFamily="18" charset="0"/>
                <a:cs typeface="Times New Roman"/>
              </a:rPr>
              <a:t>are </a:t>
            </a:r>
            <a:r>
              <a:rPr lang="en-GB" sz="2400" spc="3" dirty="0">
                <a:latin typeface="Book Antiqua" pitchFamily="18" charset="0"/>
                <a:cs typeface="Times New Roman"/>
              </a:rPr>
              <a:t> </a:t>
            </a:r>
            <a:r>
              <a:rPr lang="en-GB" sz="2400" dirty="0" smtClean="0">
                <a:latin typeface="Book Antiqua" pitchFamily="18" charset="0"/>
                <a:cs typeface="Times New Roman"/>
              </a:rPr>
              <a:t>concerned </a:t>
            </a:r>
            <a:r>
              <a:rPr lang="en-GB" sz="2400" spc="159" dirty="0" smtClean="0">
                <a:latin typeface="Book Antiqua" pitchFamily="18" charset="0"/>
                <a:cs typeface="Times New Roman"/>
              </a:rPr>
              <a:t> </a:t>
            </a:r>
            <a:r>
              <a:rPr lang="en-GB" sz="2400" dirty="0">
                <a:latin typeface="Book Antiqua" pitchFamily="18" charset="0"/>
                <a:cs typeface="Times New Roman"/>
              </a:rPr>
              <a:t>with  understanding</a:t>
            </a:r>
            <a:r>
              <a:rPr lang="en-GB" sz="2400" spc="120" dirty="0">
                <a:latin typeface="Book Antiqua" pitchFamily="18" charset="0"/>
                <a:cs typeface="Times New Roman"/>
              </a:rPr>
              <a:t> </a:t>
            </a:r>
            <a:r>
              <a:rPr lang="en-GB" sz="2400" dirty="0">
                <a:latin typeface="Book Antiqua" pitchFamily="18" charset="0"/>
                <a:cs typeface="Times New Roman"/>
              </a:rPr>
              <a:t>and </a:t>
            </a:r>
            <a:r>
              <a:rPr lang="en-GB" sz="2400" spc="52" dirty="0">
                <a:latin typeface="Book Antiqua" pitchFamily="18" charset="0"/>
                <a:cs typeface="Times New Roman"/>
              </a:rPr>
              <a:t> </a:t>
            </a:r>
            <a:r>
              <a:rPr lang="en-GB" sz="2400" dirty="0">
                <a:latin typeface="Book Antiqua" pitchFamily="18" charset="0"/>
                <a:cs typeface="Times New Roman"/>
              </a:rPr>
              <a:t>controlling</a:t>
            </a:r>
            <a:r>
              <a:rPr lang="en-GB" sz="2400" spc="125" dirty="0">
                <a:latin typeface="Book Antiqua" pitchFamily="18" charset="0"/>
                <a:cs typeface="Times New Roman"/>
              </a:rPr>
              <a:t> </a:t>
            </a:r>
            <a:r>
              <a:rPr lang="en-GB" sz="2400" dirty="0">
                <a:latin typeface="Book Antiqua" pitchFamily="18" charset="0"/>
                <a:cs typeface="Times New Roman"/>
              </a:rPr>
              <a:t>segments </a:t>
            </a:r>
            <a:r>
              <a:rPr lang="en-GB" sz="2400" spc="153" dirty="0">
                <a:latin typeface="Book Antiqua" pitchFamily="18" charset="0"/>
                <a:cs typeface="Times New Roman"/>
              </a:rPr>
              <a:t> </a:t>
            </a:r>
            <a:r>
              <a:rPr lang="en-GB" sz="2400" dirty="0">
                <a:latin typeface="Book Antiqua" pitchFamily="18" charset="0"/>
                <a:cs typeface="Times New Roman"/>
              </a:rPr>
              <a:t>of</a:t>
            </a:r>
            <a:r>
              <a:rPr lang="en-GB" sz="2400" spc="193" dirty="0">
                <a:latin typeface="Book Antiqua" pitchFamily="18" charset="0"/>
                <a:cs typeface="Times New Roman"/>
              </a:rPr>
              <a:t> </a:t>
            </a:r>
            <a:r>
              <a:rPr lang="en-GB" sz="2400" dirty="0">
                <a:latin typeface="Book Antiqua" pitchFamily="18" charset="0"/>
                <a:cs typeface="Times New Roman"/>
              </a:rPr>
              <a:t>their </a:t>
            </a:r>
            <a:r>
              <a:rPr lang="en-GB" sz="2400" spc="112" dirty="0">
                <a:latin typeface="Book Antiqua" pitchFamily="18" charset="0"/>
                <a:cs typeface="Times New Roman"/>
              </a:rPr>
              <a:t> </a:t>
            </a:r>
            <a:r>
              <a:rPr lang="en-GB" sz="2400" dirty="0">
                <a:latin typeface="Book Antiqua" pitchFamily="18" charset="0"/>
                <a:cs typeface="Times New Roman"/>
              </a:rPr>
              <a:t>environment,</a:t>
            </a:r>
            <a:r>
              <a:rPr lang="en-GB" sz="2400" spc="10" dirty="0">
                <a:latin typeface="Book Antiqua" pitchFamily="18" charset="0"/>
                <a:cs typeface="Times New Roman"/>
              </a:rPr>
              <a:t> </a:t>
            </a:r>
            <a:r>
              <a:rPr lang="en-GB" sz="2400" dirty="0">
                <a:latin typeface="Book Antiqua" pitchFamily="18" charset="0"/>
                <a:cs typeface="Times New Roman"/>
              </a:rPr>
              <a:t>often called </a:t>
            </a:r>
            <a:r>
              <a:rPr lang="en-GB" sz="2400" spc="8" dirty="0">
                <a:latin typeface="Book Antiqua" pitchFamily="18" charset="0"/>
                <a:cs typeface="Times New Roman"/>
              </a:rPr>
              <a:t> </a:t>
            </a:r>
            <a:r>
              <a:rPr lang="en-GB" sz="2400" b="1" dirty="0">
                <a:latin typeface="Book Antiqua" pitchFamily="18" charset="0"/>
                <a:cs typeface="Times New Roman"/>
              </a:rPr>
              <a:t>systems</a:t>
            </a:r>
            <a:r>
              <a:rPr lang="en-GB" sz="2400" dirty="0">
                <a:latin typeface="Book Antiqua" pitchFamily="18" charset="0"/>
                <a:cs typeface="Times New Roman"/>
              </a:rPr>
              <a:t>,</a:t>
            </a:r>
            <a:r>
              <a:rPr lang="en-GB" sz="2400" spc="69" dirty="0">
                <a:latin typeface="Book Antiqua" pitchFamily="18" charset="0"/>
                <a:cs typeface="Times New Roman"/>
              </a:rPr>
              <a:t> </a:t>
            </a:r>
            <a:r>
              <a:rPr lang="en-GB" sz="2400" dirty="0">
                <a:latin typeface="Book Antiqua" pitchFamily="18" charset="0"/>
                <a:cs typeface="Times New Roman"/>
              </a:rPr>
              <a:t>to</a:t>
            </a:r>
            <a:r>
              <a:rPr lang="en-GB" sz="2400" spc="200" dirty="0">
                <a:latin typeface="Book Antiqua" pitchFamily="18" charset="0"/>
                <a:cs typeface="Times New Roman"/>
              </a:rPr>
              <a:t> </a:t>
            </a:r>
            <a:r>
              <a:rPr lang="en-GB" sz="2400" dirty="0">
                <a:latin typeface="Book Antiqua" pitchFamily="18" charset="0"/>
                <a:cs typeface="Times New Roman"/>
              </a:rPr>
              <a:t>provide </a:t>
            </a:r>
            <a:r>
              <a:rPr lang="en-GB" sz="2400" spc="116" dirty="0">
                <a:latin typeface="Book Antiqua" pitchFamily="18" charset="0"/>
                <a:cs typeface="Times New Roman"/>
              </a:rPr>
              <a:t> </a:t>
            </a:r>
            <a:r>
              <a:rPr lang="en-GB" sz="2400" dirty="0">
                <a:latin typeface="Book Antiqua" pitchFamily="18" charset="0"/>
                <a:cs typeface="Times New Roman"/>
              </a:rPr>
              <a:t>useful</a:t>
            </a:r>
            <a:r>
              <a:rPr lang="en-GB" sz="2400" spc="237" dirty="0">
                <a:latin typeface="Book Antiqua" pitchFamily="18" charset="0"/>
                <a:cs typeface="Times New Roman"/>
              </a:rPr>
              <a:t> </a:t>
            </a:r>
            <a:r>
              <a:rPr lang="en-GB" sz="2400" dirty="0">
                <a:latin typeface="Book Antiqua" pitchFamily="18" charset="0"/>
                <a:cs typeface="Times New Roman"/>
              </a:rPr>
              <a:t>economic </a:t>
            </a:r>
            <a:r>
              <a:rPr lang="en-GB" sz="2400" spc="113" dirty="0">
                <a:latin typeface="Book Antiqua" pitchFamily="18" charset="0"/>
                <a:cs typeface="Times New Roman"/>
              </a:rPr>
              <a:t> </a:t>
            </a:r>
            <a:r>
              <a:rPr lang="en-GB" sz="2400" dirty="0">
                <a:latin typeface="Book Antiqua" pitchFamily="18" charset="0"/>
                <a:cs typeface="Times New Roman"/>
              </a:rPr>
              <a:t>products</a:t>
            </a:r>
            <a:r>
              <a:rPr lang="en-GB" sz="2400" spc="68" dirty="0">
                <a:latin typeface="Book Antiqua" pitchFamily="18" charset="0"/>
                <a:cs typeface="Times New Roman"/>
              </a:rPr>
              <a:t> </a:t>
            </a:r>
            <a:r>
              <a:rPr lang="en-GB" sz="2400" dirty="0">
                <a:latin typeface="Book Antiqua" pitchFamily="18" charset="0"/>
                <a:cs typeface="Times New Roman"/>
              </a:rPr>
              <a:t>for</a:t>
            </a:r>
            <a:r>
              <a:rPr lang="en-GB" sz="2400" spc="196" dirty="0">
                <a:latin typeface="Book Antiqua" pitchFamily="18" charset="0"/>
                <a:cs typeface="Times New Roman"/>
              </a:rPr>
              <a:t> </a:t>
            </a:r>
            <a:r>
              <a:rPr lang="en-GB" sz="2400" dirty="0">
                <a:latin typeface="Book Antiqua" pitchFamily="18" charset="0"/>
                <a:cs typeface="Times New Roman"/>
              </a:rPr>
              <a:t>societ</a:t>
            </a:r>
            <a:r>
              <a:rPr lang="en-GB" sz="2400" spc="-89" dirty="0">
                <a:latin typeface="Book Antiqua" pitchFamily="18" charset="0"/>
                <a:cs typeface="Times New Roman"/>
              </a:rPr>
              <a:t>y</a:t>
            </a:r>
            <a:r>
              <a:rPr lang="en-GB" sz="2400" dirty="0">
                <a:latin typeface="Book Antiqua" pitchFamily="18" charset="0"/>
                <a:cs typeface="Times New Roman"/>
              </a:rPr>
              <a:t>.</a:t>
            </a:r>
            <a:r>
              <a:rPr lang="en-GB" sz="2400" spc="151" dirty="0">
                <a:latin typeface="Book Antiqua" pitchFamily="18" charset="0"/>
                <a:cs typeface="Times New Roman"/>
              </a:rPr>
              <a:t> </a:t>
            </a:r>
            <a:r>
              <a:rPr lang="en-GB" sz="2400" spc="-39" dirty="0">
                <a:latin typeface="Book Antiqua" pitchFamily="18" charset="0"/>
                <a:cs typeface="Times New Roman"/>
              </a:rPr>
              <a:t>T</a:t>
            </a:r>
            <a:r>
              <a:rPr lang="en-GB" sz="2400" dirty="0">
                <a:latin typeface="Book Antiqua" pitchFamily="18" charset="0"/>
                <a:cs typeface="Times New Roman"/>
              </a:rPr>
              <a:t>he  twin</a:t>
            </a:r>
            <a:r>
              <a:rPr lang="en-GB" sz="2400" spc="197" dirty="0">
                <a:latin typeface="Book Antiqua" pitchFamily="18" charset="0"/>
                <a:cs typeface="Times New Roman"/>
              </a:rPr>
              <a:t> </a:t>
            </a:r>
            <a:r>
              <a:rPr lang="en-GB" sz="2400" dirty="0">
                <a:latin typeface="Book Antiqua" pitchFamily="18" charset="0"/>
                <a:cs typeface="Times New Roman"/>
              </a:rPr>
              <a:t>goals</a:t>
            </a:r>
            <a:r>
              <a:rPr lang="en-GB" sz="2400" spc="196" dirty="0">
                <a:latin typeface="Book Antiqua" pitchFamily="18" charset="0"/>
                <a:cs typeface="Times New Roman"/>
              </a:rPr>
              <a:t> </a:t>
            </a:r>
            <a:r>
              <a:rPr lang="en-GB" sz="2400" dirty="0">
                <a:latin typeface="Book Antiqua" pitchFamily="18" charset="0"/>
                <a:cs typeface="Times New Roman"/>
              </a:rPr>
              <a:t>of understanding</a:t>
            </a:r>
            <a:r>
              <a:rPr lang="en-GB" sz="2400" spc="69" dirty="0">
                <a:latin typeface="Book Antiqua" pitchFamily="18" charset="0"/>
                <a:cs typeface="Times New Roman"/>
              </a:rPr>
              <a:t> </a:t>
            </a:r>
            <a:r>
              <a:rPr lang="en-GB" sz="2400" dirty="0">
                <a:latin typeface="Book Antiqua" pitchFamily="18" charset="0"/>
                <a:cs typeface="Times New Roman"/>
              </a:rPr>
              <a:t>and  controlling</a:t>
            </a:r>
            <a:r>
              <a:rPr lang="en-GB" sz="2400" spc="74" dirty="0">
                <a:latin typeface="Book Antiqua" pitchFamily="18" charset="0"/>
                <a:cs typeface="Times New Roman"/>
              </a:rPr>
              <a:t> </a:t>
            </a:r>
            <a:r>
              <a:rPr lang="en-GB" sz="2400" dirty="0">
                <a:latin typeface="Book Antiqua" pitchFamily="18" charset="0"/>
                <a:cs typeface="Times New Roman"/>
              </a:rPr>
              <a:t>are  complementary</a:t>
            </a:r>
            <a:r>
              <a:rPr lang="en-GB" sz="2400" spc="69" dirty="0">
                <a:latin typeface="Book Antiqua" pitchFamily="18" charset="0"/>
                <a:cs typeface="Times New Roman"/>
              </a:rPr>
              <a:t> </a:t>
            </a:r>
            <a:r>
              <a:rPr lang="en-GB" sz="2400" dirty="0">
                <a:latin typeface="Book Antiqua" pitchFamily="18" charset="0"/>
                <a:cs typeface="Times New Roman"/>
              </a:rPr>
              <a:t>because </a:t>
            </a:r>
            <a:r>
              <a:rPr lang="en-GB" sz="2400" spc="94" dirty="0">
                <a:latin typeface="Book Antiqua" pitchFamily="18" charset="0"/>
                <a:cs typeface="Times New Roman"/>
              </a:rPr>
              <a:t> </a:t>
            </a:r>
            <a:r>
              <a:rPr lang="en-GB" sz="2400" dirty="0">
                <a:latin typeface="Book Antiqua" pitchFamily="18" charset="0"/>
                <a:cs typeface="Times New Roman"/>
              </a:rPr>
              <a:t>effective </a:t>
            </a:r>
            <a:r>
              <a:rPr lang="en-GB" sz="2400" spc="51" dirty="0">
                <a:latin typeface="Book Antiqua" pitchFamily="18" charset="0"/>
                <a:cs typeface="Times New Roman"/>
              </a:rPr>
              <a:t> </a:t>
            </a:r>
            <a:r>
              <a:rPr lang="en-GB" sz="2400" dirty="0">
                <a:latin typeface="Book Antiqua" pitchFamily="18" charset="0"/>
                <a:cs typeface="Times New Roman"/>
              </a:rPr>
              <a:t>systems  </a:t>
            </a:r>
            <a:r>
              <a:rPr lang="en-GB" sz="2400" dirty="0" smtClean="0">
                <a:latin typeface="Book Antiqua" pitchFamily="18" charset="0"/>
                <a:cs typeface="Times New Roman"/>
              </a:rPr>
              <a:t>control</a:t>
            </a:r>
            <a:r>
              <a:rPr lang="en-GB" sz="2400" spc="151" dirty="0" smtClean="0">
                <a:latin typeface="Book Antiqua" pitchFamily="18" charset="0"/>
                <a:cs typeface="Times New Roman"/>
              </a:rPr>
              <a:t> </a:t>
            </a:r>
            <a:r>
              <a:rPr lang="en-GB" sz="2400" dirty="0">
                <a:latin typeface="Book Antiqua" pitchFamily="18" charset="0"/>
                <a:cs typeface="Times New Roman"/>
              </a:rPr>
              <a:t>requires</a:t>
            </a:r>
            <a:r>
              <a:rPr lang="en-GB" sz="2400" spc="-39" dirty="0">
                <a:latin typeface="Book Antiqua" pitchFamily="18" charset="0"/>
                <a:cs typeface="Times New Roman"/>
              </a:rPr>
              <a:t> </a:t>
            </a:r>
            <a:r>
              <a:rPr lang="en-GB" sz="2400" dirty="0">
                <a:latin typeface="Book Antiqua" pitchFamily="18" charset="0"/>
                <a:cs typeface="Times New Roman"/>
              </a:rPr>
              <a:t>that</a:t>
            </a:r>
            <a:r>
              <a:rPr lang="en-GB" sz="2400" spc="209" dirty="0">
                <a:latin typeface="Book Antiqua" pitchFamily="18" charset="0"/>
                <a:cs typeface="Times New Roman"/>
              </a:rPr>
              <a:t> </a:t>
            </a:r>
            <a:r>
              <a:rPr lang="en-GB" sz="2400" dirty="0">
                <a:latin typeface="Book Antiqua" pitchFamily="18" charset="0"/>
                <a:cs typeface="Times New Roman"/>
              </a:rPr>
              <a:t>the</a:t>
            </a:r>
            <a:r>
              <a:rPr lang="en-GB" sz="2400" spc="143" dirty="0">
                <a:latin typeface="Book Antiqua" pitchFamily="18" charset="0"/>
                <a:cs typeface="Times New Roman"/>
              </a:rPr>
              <a:t> </a:t>
            </a:r>
            <a:r>
              <a:rPr lang="en-GB" sz="2400" dirty="0">
                <a:latin typeface="Book Antiqua" pitchFamily="18" charset="0"/>
                <a:cs typeface="Times New Roman"/>
              </a:rPr>
              <a:t>systems</a:t>
            </a:r>
            <a:r>
              <a:rPr lang="en-GB" sz="2400" spc="143" dirty="0">
                <a:latin typeface="Book Antiqua" pitchFamily="18" charset="0"/>
                <a:cs typeface="Times New Roman"/>
              </a:rPr>
              <a:t> </a:t>
            </a:r>
            <a:r>
              <a:rPr lang="en-GB" sz="2400" dirty="0">
                <a:latin typeface="Book Antiqua" pitchFamily="18" charset="0"/>
                <a:cs typeface="Times New Roman"/>
              </a:rPr>
              <a:t>be</a:t>
            </a:r>
            <a:r>
              <a:rPr lang="en-GB" sz="2400" spc="88" dirty="0">
                <a:latin typeface="Book Antiqua" pitchFamily="18" charset="0"/>
                <a:cs typeface="Times New Roman"/>
              </a:rPr>
              <a:t> </a:t>
            </a:r>
            <a:r>
              <a:rPr lang="en-GB" sz="2400" dirty="0">
                <a:latin typeface="Book Antiqua" pitchFamily="18" charset="0"/>
                <a:cs typeface="Times New Roman"/>
              </a:rPr>
              <a:t>understood</a:t>
            </a:r>
            <a:r>
              <a:rPr lang="en-GB" sz="2400" spc="-42" dirty="0">
                <a:latin typeface="Book Antiqua" pitchFamily="18" charset="0"/>
                <a:cs typeface="Times New Roman"/>
              </a:rPr>
              <a:t> </a:t>
            </a:r>
            <a:r>
              <a:rPr lang="en-GB" sz="2400" dirty="0">
                <a:latin typeface="Book Antiqua" pitchFamily="18" charset="0"/>
                <a:cs typeface="Times New Roman"/>
              </a:rPr>
              <a:t>and</a:t>
            </a:r>
            <a:r>
              <a:rPr lang="en-GB" sz="2400" spc="143" dirty="0">
                <a:latin typeface="Book Antiqua" pitchFamily="18" charset="0"/>
                <a:cs typeface="Times New Roman"/>
              </a:rPr>
              <a:t> </a:t>
            </a:r>
            <a:r>
              <a:rPr lang="en-GB" sz="2400" dirty="0" smtClean="0">
                <a:latin typeface="Book Antiqua" pitchFamily="18" charset="0"/>
                <a:cs typeface="Times New Roman"/>
              </a:rPr>
              <a:t>modelled.</a:t>
            </a:r>
          </a:p>
          <a:p>
            <a:pPr marL="12700" marR="3046" lvl="0" indent="0" algn="just">
              <a:lnSpc>
                <a:spcPct val="110000"/>
              </a:lnSpc>
              <a:spcBef>
                <a:spcPts val="55"/>
              </a:spcBef>
              <a:buClrTx/>
              <a:buSzTx/>
              <a:buNone/>
            </a:pPr>
            <a:endParaRPr lang="en-GB" sz="2400" dirty="0" smtClean="0">
              <a:latin typeface="Book Antiqua" pitchFamily="18" charset="0"/>
              <a:cs typeface="Times New Roman"/>
            </a:endParaRPr>
          </a:p>
          <a:p>
            <a:pPr marL="12700" marR="3046" lvl="0" indent="0" algn="just">
              <a:lnSpc>
                <a:spcPct val="110000"/>
              </a:lnSpc>
              <a:spcBef>
                <a:spcPts val="55"/>
              </a:spcBef>
              <a:buClrTx/>
              <a:buSzTx/>
              <a:buNone/>
            </a:pPr>
            <a:r>
              <a:rPr lang="en-GB" sz="2400" b="1" dirty="0" smtClean="0">
                <a:latin typeface="Book Antiqua" pitchFamily="18" charset="0"/>
                <a:cs typeface="Times New Roman"/>
              </a:rPr>
              <a:t>Therefore:</a:t>
            </a:r>
          </a:p>
          <a:p>
            <a:pPr marL="12700" marR="3046" lvl="0" indent="0" algn="just">
              <a:lnSpc>
                <a:spcPct val="110000"/>
              </a:lnSpc>
              <a:spcBef>
                <a:spcPts val="55"/>
              </a:spcBef>
              <a:buClrTx/>
              <a:buSzTx/>
              <a:buNone/>
            </a:pPr>
            <a:r>
              <a:rPr lang="en-GB" sz="2400" dirty="0">
                <a:latin typeface="Book Antiqua" pitchFamily="18" charset="0"/>
                <a:cs typeface="Times New Roman"/>
              </a:rPr>
              <a:t>A</a:t>
            </a:r>
            <a:r>
              <a:rPr lang="en-GB" sz="2400" spc="110" dirty="0">
                <a:latin typeface="Book Antiqua" pitchFamily="18" charset="0"/>
                <a:cs typeface="Times New Roman"/>
              </a:rPr>
              <a:t> </a:t>
            </a:r>
            <a:r>
              <a:rPr lang="en-GB" sz="2400" b="1" dirty="0">
                <a:latin typeface="Book Antiqua" pitchFamily="18" charset="0"/>
                <a:cs typeface="Times New Roman"/>
              </a:rPr>
              <a:t>control</a:t>
            </a:r>
            <a:r>
              <a:rPr lang="en-GB" sz="2400" b="1" spc="56" dirty="0">
                <a:latin typeface="Book Antiqua" pitchFamily="18" charset="0"/>
                <a:cs typeface="Times New Roman"/>
              </a:rPr>
              <a:t> </a:t>
            </a:r>
            <a:r>
              <a:rPr lang="en-GB" sz="2400" b="1" dirty="0">
                <a:latin typeface="Book Antiqua" pitchFamily="18" charset="0"/>
                <a:cs typeface="Times New Roman"/>
              </a:rPr>
              <a:t>system</a:t>
            </a:r>
            <a:r>
              <a:rPr lang="en-GB" sz="2400" b="1" spc="23" dirty="0">
                <a:latin typeface="Book Antiqua" pitchFamily="18" charset="0"/>
                <a:cs typeface="Times New Roman"/>
              </a:rPr>
              <a:t> </a:t>
            </a:r>
            <a:r>
              <a:rPr lang="en-GB" sz="2400" dirty="0">
                <a:latin typeface="Book Antiqua" pitchFamily="18" charset="0"/>
                <a:cs typeface="Times New Roman"/>
              </a:rPr>
              <a:t>is</a:t>
            </a:r>
            <a:r>
              <a:rPr lang="en-GB" sz="2400" spc="-4" dirty="0">
                <a:latin typeface="Book Antiqua" pitchFamily="18" charset="0"/>
                <a:cs typeface="Times New Roman"/>
              </a:rPr>
              <a:t> </a:t>
            </a:r>
            <a:r>
              <a:rPr lang="en-GB" sz="2400" dirty="0">
                <a:latin typeface="Book Antiqua" pitchFamily="18" charset="0"/>
                <a:cs typeface="Times New Roman"/>
              </a:rPr>
              <a:t>an</a:t>
            </a:r>
            <a:r>
              <a:rPr lang="en-GB" sz="2400" spc="98" dirty="0">
                <a:latin typeface="Book Antiqua" pitchFamily="18" charset="0"/>
                <a:cs typeface="Times New Roman"/>
              </a:rPr>
              <a:t> </a:t>
            </a:r>
            <a:r>
              <a:rPr lang="en-GB" sz="2400" dirty="0">
                <a:latin typeface="Book Antiqua" pitchFamily="18" charset="0"/>
                <a:cs typeface="Times New Roman"/>
              </a:rPr>
              <a:t>interconnection</a:t>
            </a:r>
            <a:r>
              <a:rPr lang="en-GB" sz="2400" spc="-29" dirty="0">
                <a:latin typeface="Book Antiqua" pitchFamily="18" charset="0"/>
                <a:cs typeface="Times New Roman"/>
              </a:rPr>
              <a:t> </a:t>
            </a:r>
            <a:r>
              <a:rPr lang="en-GB" sz="2400" dirty="0">
                <a:latin typeface="Book Antiqua" pitchFamily="18" charset="0"/>
                <a:cs typeface="Times New Roman"/>
              </a:rPr>
              <a:t>of</a:t>
            </a:r>
            <a:r>
              <a:rPr lang="en-GB" sz="2400" spc="44" dirty="0">
                <a:latin typeface="Book Antiqua" pitchFamily="18" charset="0"/>
                <a:cs typeface="Times New Roman"/>
              </a:rPr>
              <a:t> </a:t>
            </a:r>
            <a:r>
              <a:rPr lang="en-GB" sz="2400" dirty="0">
                <a:latin typeface="Book Antiqua" pitchFamily="18" charset="0"/>
                <a:cs typeface="Times New Roman"/>
              </a:rPr>
              <a:t>components</a:t>
            </a:r>
            <a:r>
              <a:rPr lang="en-GB" sz="2400" spc="-27" dirty="0">
                <a:latin typeface="Book Antiqua" pitchFamily="18" charset="0"/>
                <a:cs typeface="Times New Roman"/>
              </a:rPr>
              <a:t> </a:t>
            </a:r>
            <a:r>
              <a:rPr lang="en-GB" sz="2400" dirty="0">
                <a:latin typeface="Book Antiqua" pitchFamily="18" charset="0"/>
                <a:cs typeface="Times New Roman"/>
              </a:rPr>
              <a:t>forming</a:t>
            </a:r>
            <a:r>
              <a:rPr lang="en-GB" sz="2400" spc="188" dirty="0">
                <a:latin typeface="Book Antiqua" pitchFamily="18" charset="0"/>
                <a:cs typeface="Times New Roman"/>
              </a:rPr>
              <a:t> </a:t>
            </a:r>
            <a:r>
              <a:rPr lang="en-GB" sz="2400" dirty="0">
                <a:latin typeface="Book Antiqua" pitchFamily="18" charset="0"/>
                <a:cs typeface="Times New Roman"/>
              </a:rPr>
              <a:t>a</a:t>
            </a:r>
            <a:r>
              <a:rPr lang="en-GB" sz="2400" spc="48" dirty="0">
                <a:latin typeface="Book Antiqua" pitchFamily="18" charset="0"/>
                <a:cs typeface="Times New Roman"/>
              </a:rPr>
              <a:t> </a:t>
            </a:r>
            <a:r>
              <a:rPr lang="en-GB" sz="2400" dirty="0">
                <a:latin typeface="Book Antiqua" pitchFamily="18" charset="0"/>
                <a:cs typeface="Times New Roman"/>
              </a:rPr>
              <a:t>system</a:t>
            </a:r>
            <a:r>
              <a:rPr lang="en-GB" sz="2400" spc="161" dirty="0">
                <a:latin typeface="Book Antiqua" pitchFamily="18" charset="0"/>
                <a:cs typeface="Times New Roman"/>
              </a:rPr>
              <a:t> </a:t>
            </a:r>
            <a:r>
              <a:rPr lang="en-GB" sz="2400" dirty="0" smtClean="0">
                <a:latin typeface="Book Antiqua" pitchFamily="18" charset="0"/>
                <a:cs typeface="Times New Roman"/>
              </a:rPr>
              <a:t>configuration</a:t>
            </a:r>
            <a:r>
              <a:rPr lang="en-GB" sz="2400" spc="22" dirty="0" smtClean="0">
                <a:latin typeface="Book Antiqua" pitchFamily="18" charset="0"/>
                <a:cs typeface="Times New Roman"/>
              </a:rPr>
              <a:t> </a:t>
            </a:r>
            <a:r>
              <a:rPr lang="en-GB" sz="2400" dirty="0">
                <a:latin typeface="Book Antiqua" pitchFamily="18" charset="0"/>
                <a:cs typeface="Times New Roman"/>
              </a:rPr>
              <a:t>that </a:t>
            </a:r>
            <a:r>
              <a:rPr lang="en-GB" sz="2400" spc="24" dirty="0">
                <a:latin typeface="Book Antiqua" pitchFamily="18" charset="0"/>
                <a:cs typeface="Times New Roman"/>
              </a:rPr>
              <a:t> </a:t>
            </a:r>
            <a:r>
              <a:rPr lang="en-GB" sz="2400" dirty="0">
                <a:latin typeface="Book Antiqua" pitchFamily="18" charset="0"/>
                <a:cs typeface="Times New Roman"/>
              </a:rPr>
              <a:t>will</a:t>
            </a:r>
            <a:r>
              <a:rPr lang="en-GB" sz="2400" spc="50" dirty="0">
                <a:latin typeface="Book Antiqua" pitchFamily="18" charset="0"/>
                <a:cs typeface="Times New Roman"/>
              </a:rPr>
              <a:t> </a:t>
            </a:r>
            <a:r>
              <a:rPr lang="en-GB" sz="2400" dirty="0">
                <a:latin typeface="Book Antiqua" pitchFamily="18" charset="0"/>
                <a:cs typeface="Times New Roman"/>
              </a:rPr>
              <a:t>provide </a:t>
            </a:r>
            <a:r>
              <a:rPr lang="en-GB" sz="2400" spc="74" dirty="0">
                <a:latin typeface="Book Antiqua" pitchFamily="18" charset="0"/>
                <a:cs typeface="Times New Roman"/>
              </a:rPr>
              <a:t> </a:t>
            </a:r>
            <a:r>
              <a:rPr lang="en-GB" sz="2400" dirty="0">
                <a:latin typeface="Book Antiqua" pitchFamily="18" charset="0"/>
                <a:cs typeface="Times New Roman"/>
              </a:rPr>
              <a:t>a</a:t>
            </a:r>
            <a:r>
              <a:rPr lang="en-GB" sz="2400" spc="103" dirty="0">
                <a:latin typeface="Book Antiqua" pitchFamily="18" charset="0"/>
                <a:cs typeface="Times New Roman"/>
              </a:rPr>
              <a:t> </a:t>
            </a:r>
            <a:r>
              <a:rPr lang="en-GB" sz="2400" dirty="0">
                <a:latin typeface="Book Antiqua" pitchFamily="18" charset="0"/>
                <a:cs typeface="Times New Roman"/>
              </a:rPr>
              <a:t>desired </a:t>
            </a:r>
            <a:r>
              <a:rPr lang="en-GB" sz="2400" spc="59" dirty="0">
                <a:latin typeface="Book Antiqua" pitchFamily="18" charset="0"/>
                <a:cs typeface="Times New Roman"/>
              </a:rPr>
              <a:t> </a:t>
            </a:r>
            <a:r>
              <a:rPr lang="en-GB" sz="2400" dirty="0">
                <a:latin typeface="Book Antiqua" pitchFamily="18" charset="0"/>
                <a:cs typeface="Times New Roman"/>
              </a:rPr>
              <a:t>system</a:t>
            </a:r>
            <a:r>
              <a:rPr lang="en-GB" sz="2400" spc="216" dirty="0">
                <a:latin typeface="Book Antiqua" pitchFamily="18" charset="0"/>
                <a:cs typeface="Times New Roman"/>
              </a:rPr>
              <a:t> </a:t>
            </a:r>
            <a:r>
              <a:rPr lang="en-GB" sz="2400" dirty="0">
                <a:latin typeface="Book Antiqua" pitchFamily="18" charset="0"/>
                <a:cs typeface="Times New Roman"/>
              </a:rPr>
              <a:t>respons</a:t>
            </a:r>
            <a:r>
              <a:rPr lang="en-GB" sz="2400" spc="-37" dirty="0">
                <a:latin typeface="Book Antiqua" pitchFamily="18" charset="0"/>
                <a:cs typeface="Times New Roman"/>
              </a:rPr>
              <a:t>e</a:t>
            </a:r>
            <a:endParaRPr lang="en-GB" sz="2400" dirty="0">
              <a:latin typeface="Book Antiqua" pitchFamily="18" charset="0"/>
            </a:endParaRPr>
          </a:p>
        </p:txBody>
      </p:sp>
      <p:sp>
        <p:nvSpPr>
          <p:cNvPr id="3" name="Title 2"/>
          <p:cNvSpPr>
            <a:spLocks noGrp="1"/>
          </p:cNvSpPr>
          <p:nvPr>
            <p:ph type="title"/>
          </p:nvPr>
        </p:nvSpPr>
        <p:spPr>
          <a:xfrm>
            <a:off x="251520" y="116632"/>
            <a:ext cx="8435280" cy="720080"/>
          </a:xfrm>
        </p:spPr>
        <p:txBody>
          <a:bodyPr>
            <a:normAutofit/>
          </a:bodyPr>
          <a:lstStyle/>
          <a:p>
            <a:r>
              <a:rPr lang="en-GB" sz="3200" dirty="0" smtClean="0">
                <a:solidFill>
                  <a:schemeClr val="tx1"/>
                </a:solidFill>
                <a:effectLst/>
                <a:latin typeface="Book Antiqua" pitchFamily="18" charset="0"/>
              </a:rPr>
              <a:t>Introduction to Control System Engineering </a:t>
            </a:r>
            <a:endParaRPr lang="en-GB" sz="3200" dirty="0">
              <a:solidFill>
                <a:schemeClr val="tx1"/>
              </a:solidFill>
              <a:effectLst/>
              <a:latin typeface="Book Antiqua" pitchFamily="18" charset="0"/>
            </a:endParaRPr>
          </a:p>
        </p:txBody>
      </p:sp>
      <p:sp>
        <p:nvSpPr>
          <p:cNvPr id="4" name="Footer Placeholder 3"/>
          <p:cNvSpPr>
            <a:spLocks noGrp="1"/>
          </p:cNvSpPr>
          <p:nvPr>
            <p:ph type="ftr" sz="quarter" idx="11"/>
          </p:nvPr>
        </p:nvSpPr>
        <p:spPr/>
        <p:txBody>
          <a:bodyPr/>
          <a:lstStyle/>
          <a:p>
            <a:r>
              <a:rPr lang="en-GB" smtClean="0"/>
              <a:t>Prepared by Vicent V.M., MSc.</a:t>
            </a:r>
            <a:endParaRPr lang="en-GB"/>
          </a:p>
        </p:txBody>
      </p:sp>
      <p:sp>
        <p:nvSpPr>
          <p:cNvPr id="5" name="Slide Number Placeholder 4"/>
          <p:cNvSpPr>
            <a:spLocks noGrp="1"/>
          </p:cNvSpPr>
          <p:nvPr>
            <p:ph type="sldNum" sz="quarter" idx="12"/>
          </p:nvPr>
        </p:nvSpPr>
        <p:spPr/>
        <p:txBody>
          <a:bodyPr/>
          <a:lstStyle/>
          <a:p>
            <a:fld id="{EE9BA162-D505-4D1D-972C-DA1311D099FB}" type="slidenum">
              <a:rPr lang="en-GB" smtClean="0"/>
              <a:t>3</a:t>
            </a:fld>
            <a:endParaRPr lang="en-GB"/>
          </a:p>
        </p:txBody>
      </p:sp>
    </p:spTree>
    <p:extLst>
      <p:ext uri="{BB962C8B-B14F-4D97-AF65-F5344CB8AC3E}">
        <p14:creationId xmlns:p14="http://schemas.microsoft.com/office/powerpoint/2010/main" val="3652255549"/>
      </p:ext>
    </p:extLst>
  </p:cSld>
  <p:clrMapOvr>
    <a:masterClrMapping/>
  </p:clrMapOvr>
  <p:transition spd="slow">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30</a:t>
            </a:fld>
            <a:endParaRPr lang="en-GB"/>
          </a:p>
        </p:txBody>
      </p:sp>
      <p:sp>
        <p:nvSpPr>
          <p:cNvPr id="5" name="Title 4"/>
          <p:cNvSpPr>
            <a:spLocks noGrp="1"/>
          </p:cNvSpPr>
          <p:nvPr>
            <p:ph type="title"/>
          </p:nvPr>
        </p:nvSpPr>
        <p:spPr>
          <a:xfrm>
            <a:off x="457200" y="274638"/>
            <a:ext cx="8229600" cy="778098"/>
          </a:xfrm>
        </p:spPr>
        <p:txBody>
          <a:bodyPr>
            <a:norm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
        <p:nvSpPr>
          <p:cNvPr id="7" name="Content Placeholder 6"/>
          <p:cNvSpPr>
            <a:spLocks noGrp="1"/>
          </p:cNvSpPr>
          <p:nvPr>
            <p:ph idx="1"/>
          </p:nvPr>
        </p:nvSpPr>
        <p:spPr>
          <a:xfrm>
            <a:off x="457200" y="1481328"/>
            <a:ext cx="8229600" cy="4827992"/>
          </a:xfrm>
        </p:spPr>
        <p:txBody>
          <a:bodyPr>
            <a:normAutofit/>
          </a:bodyPr>
          <a:lstStyle/>
          <a:p>
            <a:pPr>
              <a:buClrTx/>
              <a:buFont typeface="Wingdings" pitchFamily="2" charset="2"/>
              <a:buChar char="Ø"/>
            </a:pPr>
            <a:r>
              <a:rPr lang="en-GB" sz="2400" dirty="0" smtClean="0">
                <a:latin typeface="Book Antiqua" pitchFamily="18" charset="0"/>
              </a:rPr>
              <a:t>The elimination of the loop containing H2/G1 gives:</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smtClean="0">
              <a:latin typeface="Book Antiqua" pitchFamily="18" charset="0"/>
            </a:endParaRPr>
          </a:p>
          <a:p>
            <a:pPr marL="109728" indent="0">
              <a:buClrTx/>
              <a:buNone/>
            </a:pPr>
            <a:endParaRPr lang="en-GB" sz="2400" dirty="0">
              <a:latin typeface="Book Antiqua" pitchFamily="18" charset="0"/>
            </a:endParaRPr>
          </a:p>
          <a:p>
            <a:pPr marL="109728" indent="0">
              <a:buClrTx/>
              <a:buNone/>
            </a:pPr>
            <a:endParaRPr lang="en-GB" sz="2400" dirty="0">
              <a:latin typeface="Book Antiqua" pitchFamily="18" charset="0"/>
            </a:endParaRPr>
          </a:p>
          <a:p>
            <a:pPr>
              <a:buClrTx/>
              <a:buFont typeface="Wingdings" pitchFamily="2" charset="2"/>
              <a:buChar char="Ø"/>
            </a:pPr>
            <a:r>
              <a:rPr lang="en-GB" sz="2400" dirty="0" smtClean="0">
                <a:latin typeface="Book Antiqua" pitchFamily="18" charset="0"/>
              </a:rPr>
              <a:t>Finally, eliminating the feedback loop gives:</a:t>
            </a: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smtClean="0">
              <a:latin typeface="Book Antiqua" pitchFamily="18" charset="0"/>
            </a:endParaRPr>
          </a:p>
          <a:p>
            <a:pPr>
              <a:buClrTx/>
              <a:buFont typeface="Wingdings" pitchFamily="2" charset="2"/>
              <a:buChar char="Ø"/>
            </a:pPr>
            <a:endParaRPr lang="en-GB" sz="2400" dirty="0">
              <a:latin typeface="Book Antiqua" pitchFamily="18" charset="0"/>
            </a:endParaRPr>
          </a:p>
        </p:txBody>
      </p:sp>
      <p:pic>
        <p:nvPicPr>
          <p:cNvPr id="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2132856"/>
            <a:ext cx="7110955"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39" y="4725144"/>
            <a:ext cx="6494673" cy="9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784894"/>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24744"/>
            <a:ext cx="8229600" cy="4882547"/>
          </a:xfrm>
        </p:spPr>
        <p:txBody>
          <a:bodyPr/>
          <a:lstStyle/>
          <a:p>
            <a:pPr marL="109728" lvl="0" indent="0">
              <a:buClr>
                <a:srgbClr val="2DA2BF"/>
              </a:buClr>
              <a:buNone/>
            </a:pPr>
            <a:r>
              <a:rPr lang="en-GB" sz="2400" dirty="0" smtClean="0">
                <a:solidFill>
                  <a:prstClr val="black"/>
                </a:solidFill>
                <a:latin typeface="Book Antiqua" pitchFamily="18" charset="0"/>
              </a:rPr>
              <a:t>Q1</a:t>
            </a:r>
          </a:p>
          <a:p>
            <a:pPr marL="109728" lvl="0" indent="0" algn="just">
              <a:buClr>
                <a:srgbClr val="2DA2BF"/>
              </a:buClr>
              <a:buNone/>
            </a:pPr>
            <a:r>
              <a:rPr lang="en-GB" sz="2400" dirty="0" smtClean="0">
                <a:solidFill>
                  <a:prstClr val="black"/>
                </a:solidFill>
                <a:latin typeface="Book Antiqua" pitchFamily="18" charset="0"/>
              </a:rPr>
              <a:t>Reduce the following multi system into a single block diagram</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31</a:t>
            </a:fld>
            <a:endParaRPr lang="en-GB"/>
          </a:p>
        </p:txBody>
      </p:sp>
      <p:sp>
        <p:nvSpPr>
          <p:cNvPr id="5" name="Title 4"/>
          <p:cNvSpPr>
            <a:spLocks noGrp="1"/>
          </p:cNvSpPr>
          <p:nvPr>
            <p:ph type="title"/>
          </p:nvPr>
        </p:nvSpPr>
        <p:spPr>
          <a:xfrm>
            <a:off x="457200" y="274638"/>
            <a:ext cx="8229600" cy="706090"/>
          </a:xfrm>
        </p:spPr>
        <p:txBody>
          <a:bodyPr>
            <a:normAutofit/>
          </a:bodyPr>
          <a:lstStyle/>
          <a:p>
            <a:r>
              <a:rPr lang="en-GB" sz="3200" dirty="0" smtClean="0">
                <a:solidFill>
                  <a:schemeClr val="tx1"/>
                </a:solidFill>
                <a:effectLst/>
                <a:latin typeface="Book Antiqua" pitchFamily="18" charset="0"/>
              </a:rPr>
              <a:t>Home Work</a:t>
            </a:r>
            <a:endParaRPr lang="en-GB" sz="3200" dirty="0">
              <a:solidFill>
                <a:schemeClr val="tx1"/>
              </a:solidFill>
              <a:effectLst/>
              <a:latin typeface="Book Antiqua" pitchFamily="18" charset="0"/>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34" t="35119" r="16671" b="25595"/>
          <a:stretch/>
        </p:blipFill>
        <p:spPr bwMode="auto">
          <a:xfrm>
            <a:off x="827584" y="2458616"/>
            <a:ext cx="7910285" cy="352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2296476"/>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052736"/>
            <a:ext cx="8229600" cy="4525963"/>
          </a:xfrm>
        </p:spPr>
        <p:txBody>
          <a:bodyPr/>
          <a:lstStyle/>
          <a:p>
            <a:pPr marL="109728" indent="0">
              <a:buNone/>
            </a:pPr>
            <a:r>
              <a:rPr lang="en-GB" sz="2800" b="1" dirty="0" smtClean="0">
                <a:latin typeface="Book Antiqua" pitchFamily="18" charset="0"/>
              </a:rPr>
              <a:t>Q2</a:t>
            </a:r>
          </a:p>
          <a:p>
            <a:pPr marL="109728" indent="0">
              <a:buNone/>
            </a:pPr>
            <a:r>
              <a:rPr lang="en-GB" sz="2400" dirty="0">
                <a:latin typeface="Book Antiqua" pitchFamily="18" charset="0"/>
              </a:rPr>
              <a:t>S</a:t>
            </a:r>
            <a:r>
              <a:rPr lang="en-GB" sz="2400" dirty="0" smtClean="0">
                <a:latin typeface="Book Antiqua" pitchFamily="18" charset="0"/>
              </a:rPr>
              <a:t>implify the following block diagram into a single block</a:t>
            </a:r>
          </a:p>
          <a:p>
            <a:endParaRPr lang="en-GB" dirty="0" smtClean="0"/>
          </a:p>
          <a:p>
            <a:endParaRPr lang="en-GB" dirty="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32</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a:t>
            </a:r>
            <a:r>
              <a:rPr lang="en-GB" sz="3200" dirty="0" smtClean="0">
                <a:solidFill>
                  <a:schemeClr val="tx1"/>
                </a:solidFill>
                <a:effectLst/>
                <a:latin typeface="Book Antiqua" pitchFamily="18" charset="0"/>
              </a:rPr>
              <a:t>ont.. </a:t>
            </a:r>
            <a:endParaRPr lang="en-GB" sz="3200" dirty="0">
              <a:solidFill>
                <a:schemeClr val="tx1"/>
              </a:solidFill>
              <a:effectLst/>
              <a:latin typeface="Book Antiqua"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741858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80552"/>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4800" b="1" i="1" dirty="0" smtClean="0">
                <a:solidFill>
                  <a:srgbClr val="00B050"/>
                </a:solidFill>
                <a:latin typeface="Book Antiqua" pitchFamily="18" charset="0"/>
              </a:rPr>
              <a:t>The End</a:t>
            </a:r>
            <a:endParaRPr lang="en-GB" sz="4800" b="1" i="1" dirty="0">
              <a:solidFill>
                <a:srgbClr val="00B050"/>
              </a:solidFill>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33</a:t>
            </a:fld>
            <a:endParaRPr lang="en-GB"/>
          </a:p>
        </p:txBody>
      </p:sp>
    </p:spTree>
    <p:extLst>
      <p:ext uri="{BB962C8B-B14F-4D97-AF65-F5344CB8AC3E}">
        <p14:creationId xmlns:p14="http://schemas.microsoft.com/office/powerpoint/2010/main" val="1861098491"/>
      </p:ext>
    </p:extLst>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5472608"/>
          </a:xfrm>
        </p:spPr>
        <p:txBody>
          <a:bodyPr>
            <a:normAutofit fontScale="92500"/>
          </a:bodyPr>
          <a:lstStyle/>
          <a:p>
            <a:pPr algn="just">
              <a:buClrTx/>
              <a:buFont typeface="Wingdings" pitchFamily="2" charset="2"/>
              <a:buChar char="Ø"/>
            </a:pPr>
            <a:r>
              <a:rPr lang="en-GB" sz="2600" dirty="0">
                <a:latin typeface="Book Antiqua" pitchFamily="18" charset="0"/>
              </a:rPr>
              <a:t>For complex control systems, the block diagram reduction technique is cumbersome.</a:t>
            </a:r>
          </a:p>
          <a:p>
            <a:pPr algn="just">
              <a:buClrTx/>
              <a:buFont typeface="Wingdings" pitchFamily="2" charset="2"/>
              <a:buChar char="Ø"/>
            </a:pPr>
            <a:r>
              <a:rPr lang="en-GB" sz="2600" dirty="0">
                <a:latin typeface="Book Antiqua" pitchFamily="18" charset="0"/>
              </a:rPr>
              <a:t>An alternative method for determining the relationship between system variables </a:t>
            </a:r>
            <a:r>
              <a:rPr lang="en-GB" sz="2600" dirty="0" smtClean="0">
                <a:latin typeface="Book Antiqua" pitchFamily="18" charset="0"/>
              </a:rPr>
              <a:t>has been </a:t>
            </a:r>
            <a:r>
              <a:rPr lang="en-GB" sz="2600" dirty="0">
                <a:latin typeface="Book Antiqua" pitchFamily="18" charset="0"/>
              </a:rPr>
              <a:t>developed by </a:t>
            </a:r>
            <a:r>
              <a:rPr lang="en-GB" sz="2600" b="1" i="1" dirty="0">
                <a:latin typeface="Book Antiqua" pitchFamily="18" charset="0"/>
              </a:rPr>
              <a:t>Mason </a:t>
            </a:r>
            <a:r>
              <a:rPr lang="en-GB" sz="2600" dirty="0">
                <a:latin typeface="Book Antiqua" pitchFamily="18" charset="0"/>
              </a:rPr>
              <a:t>and is based on a signal flow graph. </a:t>
            </a:r>
            <a:endParaRPr lang="en-GB" sz="2600" dirty="0" smtClean="0">
              <a:latin typeface="Book Antiqua" pitchFamily="18" charset="0"/>
            </a:endParaRPr>
          </a:p>
          <a:p>
            <a:pPr algn="just">
              <a:buClrTx/>
              <a:buFont typeface="Wingdings" pitchFamily="2" charset="2"/>
              <a:buChar char="Ø"/>
            </a:pPr>
            <a:r>
              <a:rPr lang="en-GB" sz="2600" dirty="0" smtClean="0">
                <a:latin typeface="Book Antiqua" pitchFamily="18" charset="0"/>
              </a:rPr>
              <a:t>A </a:t>
            </a:r>
            <a:r>
              <a:rPr lang="en-GB" sz="2600" dirty="0">
                <a:latin typeface="Book Antiqua" pitchFamily="18" charset="0"/>
              </a:rPr>
              <a:t>signal flow graph </a:t>
            </a:r>
            <a:r>
              <a:rPr lang="en-GB" sz="2600" dirty="0" smtClean="0">
                <a:latin typeface="Book Antiqua" pitchFamily="18" charset="0"/>
              </a:rPr>
              <a:t>is a </a:t>
            </a:r>
            <a:r>
              <a:rPr lang="en-GB" sz="2600" dirty="0">
                <a:latin typeface="Book Antiqua" pitchFamily="18" charset="0"/>
              </a:rPr>
              <a:t>diagram that consists of nodes that are connected by branches. A node is </a:t>
            </a:r>
            <a:r>
              <a:rPr lang="en-GB" sz="2600" dirty="0" smtClean="0">
                <a:latin typeface="Book Antiqua" pitchFamily="18" charset="0"/>
              </a:rPr>
              <a:t>assigned to </a:t>
            </a:r>
            <a:r>
              <a:rPr lang="en-GB" sz="2600" dirty="0">
                <a:latin typeface="Book Antiqua" pitchFamily="18" charset="0"/>
              </a:rPr>
              <a:t>each variable of interest in the system, and branches are used to relate the </a:t>
            </a:r>
            <a:r>
              <a:rPr lang="en-GB" sz="2600" dirty="0" smtClean="0">
                <a:latin typeface="Book Antiqua" pitchFamily="18" charset="0"/>
              </a:rPr>
              <a:t>different variables</a:t>
            </a:r>
            <a:r>
              <a:rPr lang="en-GB" sz="2600" dirty="0">
                <a:latin typeface="Book Antiqua" pitchFamily="18" charset="0"/>
              </a:rPr>
              <a:t>. </a:t>
            </a:r>
            <a:endParaRPr lang="en-GB" sz="2600" dirty="0" smtClean="0">
              <a:latin typeface="Book Antiqua" pitchFamily="18" charset="0"/>
            </a:endParaRPr>
          </a:p>
          <a:p>
            <a:pPr algn="just">
              <a:buClrTx/>
              <a:buFont typeface="Wingdings" pitchFamily="2" charset="2"/>
              <a:buChar char="Ø"/>
            </a:pPr>
            <a:r>
              <a:rPr lang="en-GB" sz="2600" dirty="0" smtClean="0">
                <a:latin typeface="Book Antiqua" pitchFamily="18" charset="0"/>
              </a:rPr>
              <a:t>The </a:t>
            </a:r>
            <a:r>
              <a:rPr lang="en-GB" sz="2600" dirty="0">
                <a:latin typeface="Book Antiqua" pitchFamily="18" charset="0"/>
              </a:rPr>
              <a:t>main advantage for using SFG is that a straight forward procedure </a:t>
            </a:r>
            <a:r>
              <a:rPr lang="en-GB" sz="2600" dirty="0" smtClean="0">
                <a:latin typeface="Book Antiqua" pitchFamily="18" charset="0"/>
              </a:rPr>
              <a:t>is available </a:t>
            </a:r>
            <a:r>
              <a:rPr lang="en-GB" sz="2600" dirty="0">
                <a:latin typeface="Book Antiqua" pitchFamily="18" charset="0"/>
              </a:rPr>
              <a:t>for finding the transfer function in which it is not necessary to move </a:t>
            </a:r>
            <a:r>
              <a:rPr lang="en-GB" sz="2600" dirty="0" smtClean="0">
                <a:latin typeface="Book Antiqua" pitchFamily="18" charset="0"/>
              </a:rPr>
              <a:t>pickoff point </a:t>
            </a:r>
            <a:r>
              <a:rPr lang="en-GB" sz="2600" dirty="0">
                <a:latin typeface="Book Antiqua" pitchFamily="18" charset="0"/>
              </a:rPr>
              <a:t>around or to redraw the system several times as with block </a:t>
            </a:r>
            <a:r>
              <a:rPr lang="en-GB" sz="2600" dirty="0" smtClean="0">
                <a:latin typeface="Book Antiqua" pitchFamily="18" charset="0"/>
              </a:rPr>
              <a:t>diagram manipulations</a:t>
            </a:r>
            <a:r>
              <a:rPr lang="en-GB" sz="2800" dirty="0">
                <a:latin typeface="Book Antiqua" pitchFamily="18" charset="0"/>
              </a:rPr>
              <a:t>.</a:t>
            </a:r>
            <a:endParaRPr lang="en-GB"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34</a:t>
            </a:fld>
            <a:endParaRPr lang="en-GB"/>
          </a:p>
        </p:txBody>
      </p:sp>
      <p:sp>
        <p:nvSpPr>
          <p:cNvPr id="5" name="Title 4"/>
          <p:cNvSpPr>
            <a:spLocks noGrp="1"/>
          </p:cNvSpPr>
          <p:nvPr>
            <p:ph type="title"/>
          </p:nvPr>
        </p:nvSpPr>
        <p:spPr>
          <a:xfrm>
            <a:off x="467544" y="35884"/>
            <a:ext cx="8229600" cy="850106"/>
          </a:xfrm>
        </p:spPr>
        <p:txBody>
          <a:bodyPr>
            <a:normAutofit/>
          </a:bodyPr>
          <a:lstStyle/>
          <a:p>
            <a:pPr algn="ctr"/>
            <a:r>
              <a:rPr lang="en-GB" sz="3200" dirty="0" smtClean="0">
                <a:solidFill>
                  <a:schemeClr val="tx1"/>
                </a:solidFill>
                <a:effectLst/>
                <a:latin typeface="Book Antiqua" pitchFamily="18" charset="0"/>
              </a:rPr>
              <a:t>Signal Flow Graphs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63858143"/>
      </p:ext>
    </p:extLst>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908720"/>
            <a:ext cx="8712968" cy="5832648"/>
          </a:xfrm>
        </p:spPr>
        <p:txBody>
          <a:bodyPr>
            <a:noAutofit/>
          </a:bodyPr>
          <a:lstStyle/>
          <a:p>
            <a:pPr marL="0" lvl="0" indent="0" algn="just">
              <a:lnSpc>
                <a:spcPct val="150000"/>
              </a:lnSpc>
              <a:spcBef>
                <a:spcPts val="0"/>
              </a:spcBef>
              <a:buClrTx/>
              <a:buSzTx/>
              <a:buNone/>
            </a:pPr>
            <a:r>
              <a:rPr lang="en-GB" sz="2800" b="1" dirty="0" smtClean="0">
                <a:solidFill>
                  <a:prstClr val="black"/>
                </a:solidFill>
                <a:latin typeface="Book Antiqua" pitchFamily="18" charset="0"/>
              </a:rPr>
              <a:t>In other words</a:t>
            </a:r>
          </a:p>
          <a:p>
            <a:pPr marL="285750" lvl="0" indent="-285750" algn="just">
              <a:spcBef>
                <a:spcPts val="0"/>
              </a:spcBef>
              <a:buClrTx/>
              <a:buSzTx/>
              <a:buFont typeface="Wingdings" pitchFamily="2" charset="2"/>
              <a:buChar char="Ø"/>
            </a:pPr>
            <a:r>
              <a:rPr lang="en-GB" sz="2400" dirty="0" smtClean="0">
                <a:solidFill>
                  <a:prstClr val="black"/>
                </a:solidFill>
                <a:latin typeface="Book Antiqua" pitchFamily="18" charset="0"/>
              </a:rPr>
              <a:t>Signal </a:t>
            </a:r>
            <a:r>
              <a:rPr lang="en-GB" sz="2400" dirty="0">
                <a:solidFill>
                  <a:prstClr val="black"/>
                </a:solidFill>
                <a:latin typeface="Book Antiqua" pitchFamily="18" charset="0"/>
              </a:rPr>
              <a:t>flow graphs are a pictorial representation of the simultaneous equations describing a system.</a:t>
            </a:r>
          </a:p>
          <a:p>
            <a:pPr marL="285750" lvl="0" indent="-285750" algn="just">
              <a:spcBef>
                <a:spcPts val="0"/>
              </a:spcBef>
              <a:buClrTx/>
              <a:buSzTx/>
              <a:buFont typeface="Wingdings" pitchFamily="2" charset="2"/>
              <a:buChar char="Ø"/>
            </a:pPr>
            <a:r>
              <a:rPr lang="en-GB" sz="2400" dirty="0">
                <a:solidFill>
                  <a:prstClr val="black"/>
                </a:solidFill>
                <a:latin typeface="Book Antiqua" pitchFamily="18" charset="0"/>
              </a:rPr>
              <a:t>Signal flow graphs display the transmission of signals through the system, as does the block diagrams, but it is easier to draw and easier to manipulate than the block diagrams.</a:t>
            </a:r>
          </a:p>
          <a:p>
            <a:pPr marL="285750" lvl="0" indent="-285750" algn="just">
              <a:spcBef>
                <a:spcPts val="0"/>
              </a:spcBef>
              <a:buClrTx/>
              <a:buSzTx/>
              <a:buFont typeface="Wingdings" pitchFamily="2" charset="2"/>
              <a:buChar char="Ø"/>
            </a:pPr>
            <a:r>
              <a:rPr lang="en-GB" sz="2400" dirty="0">
                <a:solidFill>
                  <a:prstClr val="black"/>
                </a:solidFill>
                <a:latin typeface="Book Antiqua" pitchFamily="18" charset="0"/>
              </a:rPr>
              <a:t>Unlike block diagrams, which consist of blocks, signals, summing junctions, and pickoff points, a signal-flow graph consists only of branches, which represent systems, and nodes, which represent signals.</a:t>
            </a:r>
          </a:p>
          <a:p>
            <a:pPr>
              <a:buFont typeface="Wingdings" pitchFamily="2" charset="2"/>
              <a:buChar char="Ø"/>
            </a:pPr>
            <a:endParaRPr lang="en-GB" sz="2400"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35</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3387883763"/>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764704"/>
            <a:ext cx="8229600" cy="5688632"/>
          </a:xfrm>
        </p:spPr>
        <p:txBody>
          <a:bodyPr>
            <a:normAutofit/>
          </a:bodyPr>
          <a:lstStyle/>
          <a:p>
            <a:pPr algn="just">
              <a:buClrTx/>
              <a:buFont typeface="Wingdings" pitchFamily="2" charset="2"/>
              <a:buChar char="Ø"/>
            </a:pPr>
            <a:r>
              <a:rPr lang="en-GB" sz="2400" dirty="0">
                <a:latin typeface="Book Antiqua" pitchFamily="18" charset="0"/>
              </a:rPr>
              <a:t>SFG is a diagram that represents a set </a:t>
            </a:r>
            <a:r>
              <a:rPr lang="en-GB" sz="2400" dirty="0" smtClean="0">
                <a:latin typeface="Book Antiqua" pitchFamily="18" charset="0"/>
              </a:rPr>
              <a:t>of simultaneous </a:t>
            </a:r>
            <a:r>
              <a:rPr lang="en-GB" sz="2400" dirty="0">
                <a:latin typeface="Book Antiqua" pitchFamily="18" charset="0"/>
              </a:rPr>
              <a:t>linear algebraic </a:t>
            </a:r>
            <a:r>
              <a:rPr lang="en-GB" sz="2400" dirty="0" smtClean="0">
                <a:latin typeface="Book Antiqua" pitchFamily="18" charset="0"/>
              </a:rPr>
              <a:t>equations which </a:t>
            </a:r>
            <a:r>
              <a:rPr lang="en-GB" sz="2400" dirty="0">
                <a:latin typeface="Book Antiqua" pitchFamily="18" charset="0"/>
              </a:rPr>
              <a:t>describe a system. Let us consider an equation, </a:t>
            </a:r>
            <a:r>
              <a:rPr lang="en-GB" sz="2400" dirty="0" smtClean="0">
                <a:latin typeface="Book Antiqua" pitchFamily="18" charset="0"/>
              </a:rPr>
              <a:t>y = </a:t>
            </a:r>
            <a:r>
              <a:rPr lang="en-GB" sz="2400" dirty="0" err="1" smtClean="0">
                <a:latin typeface="Book Antiqua" pitchFamily="18" charset="0"/>
              </a:rPr>
              <a:t>ax</a:t>
            </a:r>
            <a:r>
              <a:rPr lang="en-GB" sz="2400" dirty="0" smtClean="0">
                <a:latin typeface="Book Antiqua" pitchFamily="18" charset="0"/>
              </a:rPr>
              <a:t>. It </a:t>
            </a:r>
            <a:r>
              <a:rPr lang="en-GB" sz="2400" dirty="0">
                <a:latin typeface="Book Antiqua" pitchFamily="18" charset="0"/>
              </a:rPr>
              <a:t>may be </a:t>
            </a:r>
            <a:r>
              <a:rPr lang="en-GB" sz="2400" dirty="0" smtClean="0">
                <a:latin typeface="Book Antiqua" pitchFamily="18" charset="0"/>
              </a:rPr>
              <a:t>represented graphically as;</a:t>
            </a:r>
          </a:p>
          <a:p>
            <a:pPr algn="just">
              <a:buClrTx/>
              <a:buFont typeface="Wingdings" pitchFamily="2" charset="2"/>
              <a:buChar char="Ø"/>
            </a:pPr>
            <a:endParaRPr lang="en-GB" sz="2400" dirty="0">
              <a:latin typeface="Book Antiqua" pitchFamily="18" charset="0"/>
            </a:endParaRPr>
          </a:p>
          <a:p>
            <a:pPr marL="109728" indent="0" algn="just">
              <a:buClrTx/>
              <a:buNone/>
            </a:pPr>
            <a:endParaRPr lang="en-GB" sz="2400" dirty="0" smtClean="0">
              <a:latin typeface="Book Antiqua" pitchFamily="18" charset="0"/>
            </a:endParaRPr>
          </a:p>
          <a:p>
            <a:pPr marL="109728" indent="0" algn="just">
              <a:buNone/>
            </a:pPr>
            <a:r>
              <a:rPr lang="en-GB" sz="2400" b="1" dirty="0" smtClean="0">
                <a:latin typeface="Book Antiqua" pitchFamily="18" charset="0"/>
              </a:rPr>
              <a:t>Terminologies:</a:t>
            </a:r>
            <a:endParaRPr lang="en-GB" sz="2400" b="1" dirty="0">
              <a:latin typeface="Book Antiqua" pitchFamily="18" charset="0"/>
            </a:endParaRPr>
          </a:p>
          <a:p>
            <a:pPr algn="just">
              <a:buClrTx/>
              <a:buFont typeface="Wingdings" pitchFamily="2" charset="2"/>
              <a:buChar char="Ø"/>
            </a:pPr>
            <a:r>
              <a:rPr lang="en-GB" sz="2400" b="1" i="1" dirty="0">
                <a:latin typeface="Book Antiqua" pitchFamily="18" charset="0"/>
              </a:rPr>
              <a:t>Node: </a:t>
            </a:r>
            <a:r>
              <a:rPr lang="en-GB" sz="2400" dirty="0">
                <a:latin typeface="Book Antiqua" pitchFamily="18" charset="0"/>
              </a:rPr>
              <a:t>A junction denoting a variable or a </a:t>
            </a:r>
            <a:r>
              <a:rPr lang="en-GB" sz="2400" dirty="0" smtClean="0">
                <a:latin typeface="Book Antiqua" pitchFamily="18" charset="0"/>
              </a:rPr>
              <a:t>signal.</a:t>
            </a:r>
          </a:p>
          <a:p>
            <a:pPr algn="just">
              <a:buClrTx/>
              <a:buFont typeface="Wingdings" pitchFamily="2" charset="2"/>
              <a:buChar char="Ø"/>
            </a:pPr>
            <a:r>
              <a:rPr lang="en-GB" sz="2400" b="1" i="1" dirty="0" smtClean="0">
                <a:latin typeface="Book Antiqua" pitchFamily="18" charset="0"/>
              </a:rPr>
              <a:t>Branch</a:t>
            </a:r>
            <a:r>
              <a:rPr lang="en-GB" sz="2400" b="1" i="1" dirty="0">
                <a:latin typeface="Book Antiqua" pitchFamily="18" charset="0"/>
              </a:rPr>
              <a:t>: </a:t>
            </a:r>
            <a:r>
              <a:rPr lang="en-GB" sz="2400" dirty="0">
                <a:latin typeface="Book Antiqua" pitchFamily="18" charset="0"/>
              </a:rPr>
              <a:t>A unidirectional path that relates </a:t>
            </a:r>
            <a:r>
              <a:rPr lang="en-GB" sz="2400" dirty="0" smtClean="0">
                <a:latin typeface="Book Antiqua" pitchFamily="18" charset="0"/>
              </a:rPr>
              <a:t>the dependency </a:t>
            </a:r>
            <a:r>
              <a:rPr lang="en-GB" sz="2400" dirty="0">
                <a:latin typeface="Book Antiqua" pitchFamily="18" charset="0"/>
              </a:rPr>
              <a:t>of an input and an output.</a:t>
            </a:r>
          </a:p>
          <a:p>
            <a:pPr marL="365760" lvl="1" indent="0" algn="just">
              <a:buNone/>
            </a:pPr>
            <a:r>
              <a:rPr lang="en-GB" sz="2400" dirty="0">
                <a:latin typeface="Book Antiqua" pitchFamily="18" charset="0"/>
              </a:rPr>
              <a:t>Relation between variables is written next to the directional </a:t>
            </a:r>
            <a:r>
              <a:rPr lang="en-GB" sz="2400" dirty="0" smtClean="0">
                <a:latin typeface="Book Antiqua" pitchFamily="18" charset="0"/>
              </a:rPr>
              <a:t>arrow.</a:t>
            </a:r>
          </a:p>
          <a:p>
            <a:pPr marL="452628" indent="-342900" algn="just">
              <a:buClrTx/>
              <a:buFont typeface="Wingdings" pitchFamily="2" charset="2"/>
              <a:buChar char="Ø"/>
            </a:pPr>
            <a:r>
              <a:rPr lang="en-GB" sz="2400" b="1" i="1" dirty="0" smtClean="0">
                <a:latin typeface="Book Antiqua" pitchFamily="18" charset="0"/>
              </a:rPr>
              <a:t>Path</a:t>
            </a:r>
            <a:r>
              <a:rPr lang="en-GB" sz="2400" b="1" i="1" dirty="0">
                <a:latin typeface="Book Antiqua" pitchFamily="18" charset="0"/>
              </a:rPr>
              <a:t>: </a:t>
            </a:r>
            <a:r>
              <a:rPr lang="en-GB" sz="2400" dirty="0">
                <a:latin typeface="Book Antiqua" pitchFamily="18" charset="0"/>
              </a:rPr>
              <a:t>A branch or a continuous sequence of branches that can be traversed from </a:t>
            </a:r>
            <a:r>
              <a:rPr lang="en-GB" sz="2400" dirty="0" smtClean="0">
                <a:latin typeface="Book Antiqua" pitchFamily="18" charset="0"/>
              </a:rPr>
              <a:t>one node </a:t>
            </a:r>
            <a:r>
              <a:rPr lang="en-GB" sz="2400" dirty="0">
                <a:latin typeface="Book Antiqua" pitchFamily="18" charset="0"/>
              </a:rPr>
              <a:t>to another</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36</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704" t="37500" r="35634" b="54762"/>
          <a:stretch/>
        </p:blipFill>
        <p:spPr bwMode="auto">
          <a:xfrm>
            <a:off x="2653114" y="2486146"/>
            <a:ext cx="3468914" cy="56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965822"/>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37</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
        <p:nvSpPr>
          <p:cNvPr id="7" name="Content Placeholder 6"/>
          <p:cNvSpPr>
            <a:spLocks noGrp="1"/>
          </p:cNvSpPr>
          <p:nvPr>
            <p:ph idx="1"/>
          </p:nvPr>
        </p:nvSpPr>
        <p:spPr>
          <a:xfrm>
            <a:off x="421629" y="836712"/>
            <a:ext cx="8229600" cy="5688632"/>
          </a:xfrm>
        </p:spPr>
        <p:txBody>
          <a:bodyPr>
            <a:normAutofit fontScale="85000" lnSpcReduction="20000"/>
          </a:bodyPr>
          <a:lstStyle/>
          <a:p>
            <a:pPr marL="109728" indent="0">
              <a:buNone/>
            </a:pPr>
            <a:endParaRPr lang="en-GB" dirty="0" smtClean="0"/>
          </a:p>
          <a:p>
            <a:pPr marL="109728" indent="0">
              <a:buNone/>
            </a:pPr>
            <a:endParaRPr lang="en-GB" dirty="0" smtClean="0"/>
          </a:p>
          <a:p>
            <a:endParaRPr lang="en-GB" dirty="0"/>
          </a:p>
          <a:p>
            <a:endParaRPr lang="en-GB" dirty="0" smtClean="0"/>
          </a:p>
          <a:p>
            <a:endParaRPr lang="en-GB" dirty="0"/>
          </a:p>
          <a:p>
            <a:endParaRPr lang="en-GB" dirty="0" smtClean="0"/>
          </a:p>
          <a:p>
            <a:pPr marL="457200" lvl="0" indent="-457200" algn="just">
              <a:spcBef>
                <a:spcPts val="0"/>
              </a:spcBef>
              <a:buClrTx/>
              <a:buSzTx/>
              <a:buFont typeface="Wingdings" pitchFamily="2" charset="2"/>
              <a:buChar char="Ø"/>
            </a:pPr>
            <a:endParaRPr lang="en-GB" sz="2600" dirty="0" smtClean="0">
              <a:latin typeface="Book Antiqua" pitchFamily="18" charset="0"/>
            </a:endParaRPr>
          </a:p>
          <a:p>
            <a:pPr marL="457200" lvl="0" indent="-457200" algn="just">
              <a:spcBef>
                <a:spcPts val="0"/>
              </a:spcBef>
              <a:buClrTx/>
              <a:buSzTx/>
              <a:buFont typeface="Wingdings" pitchFamily="2" charset="2"/>
              <a:buChar char="Ø"/>
            </a:pPr>
            <a:r>
              <a:rPr lang="en-GB" sz="2800" dirty="0" smtClean="0">
                <a:latin typeface="Book Antiqua" pitchFamily="18" charset="0"/>
              </a:rPr>
              <a:t>An </a:t>
            </a:r>
            <a:r>
              <a:rPr lang="en-GB" sz="2800" b="1" dirty="0">
                <a:latin typeface="Book Antiqua" pitchFamily="18" charset="0"/>
              </a:rPr>
              <a:t>input node </a:t>
            </a:r>
            <a:r>
              <a:rPr lang="en-GB" sz="2800" dirty="0">
                <a:latin typeface="Book Antiqua" pitchFamily="18" charset="0"/>
              </a:rPr>
              <a:t>or source contain only the outgoing branches. i.e., </a:t>
            </a:r>
            <a:r>
              <a:rPr lang="en-GB" sz="2800" b="1" dirty="0">
                <a:latin typeface="Book Antiqua" pitchFamily="18" charset="0"/>
              </a:rPr>
              <a:t>X</a:t>
            </a:r>
            <a:r>
              <a:rPr lang="en-GB" sz="2800" b="1" baseline="-25000" dirty="0">
                <a:latin typeface="Book Antiqua" pitchFamily="18" charset="0"/>
                <a:cs typeface="Arial" pitchFamily="34" charset="0"/>
              </a:rPr>
              <a:t>1   </a:t>
            </a:r>
            <a:endParaRPr lang="en-GB" sz="2800" baseline="-25000" dirty="0">
              <a:latin typeface="Book Antiqua" pitchFamily="18" charset="0"/>
              <a:cs typeface="Arial" pitchFamily="34" charset="0"/>
            </a:endParaRPr>
          </a:p>
          <a:p>
            <a:pPr marL="457200" lvl="0" indent="-457200" algn="just">
              <a:spcBef>
                <a:spcPts val="0"/>
              </a:spcBef>
              <a:buClrTx/>
              <a:buSzTx/>
              <a:buFont typeface="Wingdings" pitchFamily="2" charset="2"/>
              <a:buChar char="Ø"/>
            </a:pPr>
            <a:r>
              <a:rPr lang="en-GB" sz="2800" dirty="0">
                <a:latin typeface="Book Antiqua" pitchFamily="18" charset="0"/>
              </a:rPr>
              <a:t>An </a:t>
            </a:r>
            <a:r>
              <a:rPr lang="en-GB" sz="2800" b="1" dirty="0">
                <a:latin typeface="Book Antiqua" pitchFamily="18" charset="0"/>
              </a:rPr>
              <a:t>output node </a:t>
            </a:r>
            <a:r>
              <a:rPr lang="en-GB" sz="2800" dirty="0">
                <a:latin typeface="Book Antiqua" pitchFamily="18" charset="0"/>
              </a:rPr>
              <a:t>or sink contain only the incoming branches. i.e., </a:t>
            </a:r>
            <a:r>
              <a:rPr lang="en-GB" sz="2800" b="1" dirty="0">
                <a:latin typeface="Book Antiqua" pitchFamily="18" charset="0"/>
              </a:rPr>
              <a:t>X4</a:t>
            </a:r>
          </a:p>
          <a:p>
            <a:pPr marL="457200" lvl="0" indent="-457200" algn="just">
              <a:spcBef>
                <a:spcPts val="0"/>
              </a:spcBef>
              <a:buClrTx/>
              <a:buSzTx/>
              <a:buFont typeface="Wingdings" pitchFamily="2" charset="2"/>
              <a:buChar char="Ø"/>
            </a:pPr>
            <a:r>
              <a:rPr lang="en-GB" sz="2800" dirty="0">
                <a:latin typeface="Book Antiqua" pitchFamily="18" charset="0"/>
              </a:rPr>
              <a:t>A </a:t>
            </a:r>
            <a:r>
              <a:rPr lang="en-GB" sz="2800" b="1" dirty="0">
                <a:latin typeface="Book Antiqua" pitchFamily="18" charset="0"/>
              </a:rPr>
              <a:t>path</a:t>
            </a:r>
            <a:r>
              <a:rPr lang="en-GB" sz="2800" dirty="0">
                <a:latin typeface="Book Antiqua" pitchFamily="18" charset="0"/>
              </a:rPr>
              <a:t> is a continuous, unidirectional succession of branches along which no node is passed more than ones. i.e., </a:t>
            </a:r>
            <a:r>
              <a:rPr lang="en-GB" sz="2800" dirty="0" smtClean="0">
                <a:latin typeface="Book Antiqua" pitchFamily="18" charset="0"/>
              </a:rPr>
              <a:t> </a:t>
            </a:r>
            <a:r>
              <a:rPr lang="en-GB" sz="2800" b="1" dirty="0" smtClean="0">
                <a:latin typeface="Book Antiqua" pitchFamily="18" charset="0"/>
              </a:rPr>
              <a:t>X1 </a:t>
            </a:r>
            <a:r>
              <a:rPr lang="en-GB" sz="2800" b="1" dirty="0">
                <a:latin typeface="Book Antiqua" pitchFamily="18" charset="0"/>
              </a:rPr>
              <a:t>to X2 to X3 to X4,    X2 to X3 back to X2,    X1 to X2 to X4,   </a:t>
            </a:r>
            <a:r>
              <a:rPr lang="en-GB" sz="2800" dirty="0">
                <a:latin typeface="Book Antiqua" pitchFamily="18" charset="0"/>
              </a:rPr>
              <a:t>are paths.</a:t>
            </a:r>
          </a:p>
          <a:p>
            <a:pPr marL="457200" lvl="0" indent="-457200" algn="just">
              <a:spcBef>
                <a:spcPts val="0"/>
              </a:spcBef>
              <a:buClrTx/>
              <a:buSzTx/>
              <a:buFont typeface="Wingdings" pitchFamily="2" charset="2"/>
              <a:buChar char="Ø"/>
            </a:pPr>
            <a:r>
              <a:rPr lang="en-GB" sz="2800" dirty="0">
                <a:latin typeface="Book Antiqua" pitchFamily="18" charset="0"/>
              </a:rPr>
              <a:t>A </a:t>
            </a:r>
            <a:r>
              <a:rPr lang="en-GB" sz="2800" b="1" dirty="0">
                <a:latin typeface="Book Antiqua" pitchFamily="18" charset="0"/>
              </a:rPr>
              <a:t>forward path </a:t>
            </a:r>
            <a:r>
              <a:rPr lang="en-GB" sz="2800" dirty="0">
                <a:latin typeface="Book Antiqua" pitchFamily="18" charset="0"/>
              </a:rPr>
              <a:t>is a path from the input node to the output node. i.e</a:t>
            </a:r>
            <a:r>
              <a:rPr lang="en-GB" sz="2800" dirty="0" smtClean="0">
                <a:latin typeface="Book Antiqua" pitchFamily="18" charset="0"/>
              </a:rPr>
              <a:t>., </a:t>
            </a:r>
            <a:r>
              <a:rPr lang="en-GB" sz="2800" b="1" dirty="0" smtClean="0">
                <a:latin typeface="Book Antiqua" pitchFamily="18" charset="0"/>
              </a:rPr>
              <a:t>X1 </a:t>
            </a:r>
            <a:r>
              <a:rPr lang="en-GB" sz="2800" b="1" dirty="0">
                <a:latin typeface="Book Antiqua" pitchFamily="18" charset="0"/>
              </a:rPr>
              <a:t>to X2 to X3 to X4</a:t>
            </a:r>
            <a:r>
              <a:rPr lang="en-GB" sz="2800" dirty="0">
                <a:latin typeface="Book Antiqua" pitchFamily="18" charset="0"/>
              </a:rPr>
              <a:t>, and </a:t>
            </a:r>
            <a:r>
              <a:rPr lang="en-GB" sz="2800" b="1" dirty="0">
                <a:latin typeface="Book Antiqua" pitchFamily="18" charset="0"/>
              </a:rPr>
              <a:t>X1 to X2 to X4</a:t>
            </a:r>
            <a:r>
              <a:rPr lang="en-GB" sz="2800" dirty="0">
                <a:latin typeface="Book Antiqua" pitchFamily="18" charset="0"/>
              </a:rPr>
              <a:t>, are forward paths.</a:t>
            </a:r>
          </a:p>
          <a:p>
            <a:pPr>
              <a:buFont typeface="Wingdings" pitchFamily="2" charset="2"/>
              <a:buChar char="Ø"/>
            </a:pPr>
            <a:endParaRPr lang="en-GB" sz="2600" dirty="0" smtClean="0">
              <a:latin typeface="Book Antiqua" pitchFamily="18" charset="0"/>
            </a:endParaRPr>
          </a:p>
          <a:p>
            <a:endParaRPr lang="en-GB"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6" y="908720"/>
            <a:ext cx="770572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716140"/>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688632"/>
          </a:xfrm>
        </p:spPr>
        <p:txBody>
          <a:bodyPr>
            <a:noAutofit/>
          </a:bodyPr>
          <a:lstStyle/>
          <a:p>
            <a:pPr marL="342900" lvl="0" indent="-342900" algn="just">
              <a:spcBef>
                <a:spcPts val="0"/>
              </a:spcBef>
              <a:buClrTx/>
              <a:buSzTx/>
              <a:buFont typeface="Wingdings" pitchFamily="2" charset="2"/>
              <a:buChar char="Ø"/>
            </a:pPr>
            <a:r>
              <a:rPr lang="en-GB" sz="2400" dirty="0">
                <a:latin typeface="Book Antiqua" pitchFamily="18" charset="0"/>
              </a:rPr>
              <a:t>A </a:t>
            </a:r>
            <a:r>
              <a:rPr lang="en-GB" sz="2400" b="1" dirty="0">
                <a:latin typeface="Book Antiqua" pitchFamily="18" charset="0"/>
              </a:rPr>
              <a:t>feedback path </a:t>
            </a:r>
            <a:r>
              <a:rPr lang="en-GB" sz="2400" dirty="0">
                <a:latin typeface="Book Antiqua" pitchFamily="18" charset="0"/>
              </a:rPr>
              <a:t>or feedback loop is a path which originates and terminates on the same node. i.e.;   </a:t>
            </a:r>
            <a:r>
              <a:rPr lang="en-GB" sz="2400" b="1" i="1" dirty="0">
                <a:latin typeface="Book Antiqua" pitchFamily="18" charset="0"/>
              </a:rPr>
              <a:t>X2 to X3 </a:t>
            </a:r>
            <a:r>
              <a:rPr lang="en-GB" sz="2400" b="1" dirty="0">
                <a:latin typeface="Book Antiqua" pitchFamily="18" charset="0"/>
              </a:rPr>
              <a:t>and back to </a:t>
            </a:r>
            <a:r>
              <a:rPr lang="en-GB" sz="2400" b="1" i="1" dirty="0">
                <a:latin typeface="Book Antiqua" pitchFamily="18" charset="0"/>
              </a:rPr>
              <a:t>X2 </a:t>
            </a:r>
            <a:r>
              <a:rPr lang="en-GB" sz="2400" dirty="0">
                <a:latin typeface="Book Antiqua" pitchFamily="18" charset="0"/>
              </a:rPr>
              <a:t>is a feedback path.  </a:t>
            </a:r>
            <a:endParaRPr lang="en-GB" sz="2400" dirty="0" smtClean="0">
              <a:latin typeface="Book Antiqua" pitchFamily="18" charset="0"/>
            </a:endParaRPr>
          </a:p>
          <a:p>
            <a:pPr marL="342900" lvl="0" indent="-342900" algn="just">
              <a:spcBef>
                <a:spcPts val="0"/>
              </a:spcBef>
              <a:buClrTx/>
              <a:buSzTx/>
              <a:buFont typeface="Wingdings" pitchFamily="2" charset="2"/>
              <a:buChar char="Ø"/>
            </a:pPr>
            <a:r>
              <a:rPr lang="en-GB" sz="2400" dirty="0" smtClean="0">
                <a:latin typeface="Book Antiqua" pitchFamily="18" charset="0"/>
              </a:rPr>
              <a:t>A </a:t>
            </a:r>
            <a:r>
              <a:rPr lang="en-GB" sz="2400" b="1" dirty="0">
                <a:latin typeface="Book Antiqua" pitchFamily="18" charset="0"/>
              </a:rPr>
              <a:t>self-loop</a:t>
            </a:r>
            <a:r>
              <a:rPr lang="en-GB" sz="2400" dirty="0">
                <a:latin typeface="Book Antiqua" pitchFamily="18" charset="0"/>
              </a:rPr>
              <a:t> is a feedback loop consisting of a single branch. i.e.; </a:t>
            </a:r>
            <a:r>
              <a:rPr lang="en-GB" sz="2400" b="1" i="1" dirty="0">
                <a:latin typeface="Book Antiqua" pitchFamily="18" charset="0"/>
              </a:rPr>
              <a:t>A</a:t>
            </a:r>
            <a:r>
              <a:rPr lang="en-GB" sz="2400" b="1" i="1" baseline="-25000" dirty="0">
                <a:latin typeface="Book Antiqua" pitchFamily="18" charset="0"/>
              </a:rPr>
              <a:t>33</a:t>
            </a:r>
            <a:r>
              <a:rPr lang="en-GB" sz="2400" dirty="0">
                <a:latin typeface="Book Antiqua" pitchFamily="18" charset="0"/>
              </a:rPr>
              <a:t> is a self loop.</a:t>
            </a:r>
          </a:p>
          <a:p>
            <a:pPr marL="342900" lvl="0" indent="-342900" algn="just">
              <a:spcBef>
                <a:spcPts val="0"/>
              </a:spcBef>
              <a:buClrTx/>
              <a:buSzTx/>
              <a:buFont typeface="Wingdings" pitchFamily="2" charset="2"/>
              <a:buChar char="Ø"/>
            </a:pPr>
            <a:r>
              <a:rPr lang="en-GB" sz="2400" dirty="0">
                <a:latin typeface="Book Antiqua" pitchFamily="18" charset="0"/>
              </a:rPr>
              <a:t>The </a:t>
            </a:r>
            <a:r>
              <a:rPr lang="en-GB" sz="2400" b="1" dirty="0">
                <a:latin typeface="Book Antiqua" pitchFamily="18" charset="0"/>
              </a:rPr>
              <a:t>gain</a:t>
            </a:r>
            <a:r>
              <a:rPr lang="en-GB" sz="2400" dirty="0">
                <a:latin typeface="Book Antiqua" pitchFamily="18" charset="0"/>
              </a:rPr>
              <a:t> of a branch is the transmission function of that branch when the transmission function is a multiplicative operator. i.e., A33</a:t>
            </a:r>
          </a:p>
          <a:p>
            <a:pPr marL="342900" lvl="0" indent="-342900" algn="just">
              <a:spcBef>
                <a:spcPts val="0"/>
              </a:spcBef>
              <a:buClrTx/>
              <a:buSzTx/>
              <a:buFont typeface="Wingdings" pitchFamily="2" charset="2"/>
              <a:buChar char="Ø"/>
            </a:pPr>
            <a:r>
              <a:rPr lang="en-GB" sz="2400" dirty="0">
                <a:latin typeface="Book Antiqua" pitchFamily="18" charset="0"/>
              </a:rPr>
              <a:t>The </a:t>
            </a:r>
            <a:r>
              <a:rPr lang="en-GB" sz="2400" b="1" dirty="0">
                <a:latin typeface="Book Antiqua" pitchFamily="18" charset="0"/>
              </a:rPr>
              <a:t>path gain </a:t>
            </a:r>
            <a:r>
              <a:rPr lang="en-GB" sz="2400" dirty="0">
                <a:latin typeface="Book Antiqua" pitchFamily="18" charset="0"/>
              </a:rPr>
              <a:t>is the product of branch gains encountered in traversing a path. i.e</a:t>
            </a:r>
            <a:r>
              <a:rPr lang="en-GB" sz="2400" dirty="0" smtClean="0">
                <a:latin typeface="Book Antiqua" pitchFamily="18" charset="0"/>
              </a:rPr>
              <a:t>., </a:t>
            </a:r>
            <a:r>
              <a:rPr lang="en-GB" sz="2400" b="1" i="1" dirty="0" smtClean="0">
                <a:latin typeface="Book Antiqua" pitchFamily="18" charset="0"/>
              </a:rPr>
              <a:t>X1 </a:t>
            </a:r>
            <a:r>
              <a:rPr lang="en-GB" sz="2400" b="1" i="1" dirty="0">
                <a:latin typeface="Book Antiqua" pitchFamily="18" charset="0"/>
              </a:rPr>
              <a:t>to X2 to X3</a:t>
            </a:r>
            <a:r>
              <a:rPr lang="en-GB" sz="2400" dirty="0">
                <a:latin typeface="Book Antiqua" pitchFamily="18" charset="0"/>
              </a:rPr>
              <a:t> </a:t>
            </a:r>
            <a:r>
              <a:rPr lang="en-GB" sz="2400" b="1" i="1" dirty="0">
                <a:latin typeface="Book Antiqua" pitchFamily="18" charset="0"/>
              </a:rPr>
              <a:t>to X4 </a:t>
            </a:r>
            <a:r>
              <a:rPr lang="en-GB" sz="2400" dirty="0">
                <a:latin typeface="Book Antiqua" pitchFamily="18" charset="0"/>
              </a:rPr>
              <a:t>is </a:t>
            </a:r>
            <a:r>
              <a:rPr lang="en-GB" sz="2400" b="1" i="1" dirty="0">
                <a:latin typeface="Book Antiqua" pitchFamily="18" charset="0"/>
              </a:rPr>
              <a:t>A</a:t>
            </a:r>
            <a:r>
              <a:rPr lang="en-GB" sz="2400" b="1" i="1" baseline="-25000" dirty="0">
                <a:latin typeface="Book Antiqua" pitchFamily="18" charset="0"/>
              </a:rPr>
              <a:t>21</a:t>
            </a:r>
            <a:r>
              <a:rPr lang="en-GB" sz="2400" b="1" i="1" dirty="0">
                <a:latin typeface="Book Antiqua" pitchFamily="18" charset="0"/>
              </a:rPr>
              <a:t>A</a:t>
            </a:r>
            <a:r>
              <a:rPr lang="en-GB" sz="2400" b="1" i="1" baseline="-25000" dirty="0">
                <a:latin typeface="Book Antiqua" pitchFamily="18" charset="0"/>
              </a:rPr>
              <a:t>32</a:t>
            </a:r>
            <a:r>
              <a:rPr lang="en-GB" sz="2400" b="1" i="1" dirty="0">
                <a:latin typeface="Book Antiqua" pitchFamily="18" charset="0"/>
              </a:rPr>
              <a:t>A</a:t>
            </a:r>
            <a:r>
              <a:rPr lang="en-GB" sz="2400" b="1" i="1" baseline="-25000" dirty="0">
                <a:latin typeface="Book Antiqua" pitchFamily="18" charset="0"/>
              </a:rPr>
              <a:t>43</a:t>
            </a:r>
          </a:p>
          <a:p>
            <a:pPr marL="342900" lvl="0" indent="-342900" algn="just">
              <a:spcBef>
                <a:spcPts val="0"/>
              </a:spcBef>
              <a:buClrTx/>
              <a:buSzTx/>
              <a:buFont typeface="Wingdings" pitchFamily="2" charset="2"/>
              <a:buChar char="Ø"/>
            </a:pPr>
            <a:r>
              <a:rPr lang="en-GB" sz="2400" dirty="0">
                <a:latin typeface="Book Antiqua" pitchFamily="18" charset="0"/>
              </a:rPr>
              <a:t> The </a:t>
            </a:r>
            <a:r>
              <a:rPr lang="en-GB" sz="2400" b="1" dirty="0">
                <a:latin typeface="Book Antiqua" pitchFamily="18" charset="0"/>
              </a:rPr>
              <a:t>loop gain </a:t>
            </a:r>
            <a:r>
              <a:rPr lang="en-GB" sz="2400" dirty="0">
                <a:latin typeface="Book Antiqua" pitchFamily="18" charset="0"/>
              </a:rPr>
              <a:t>is the product of the branch gains of the loop. i.e., the loop gain of the feedback loop from X2 to X3 and back to X2 is A</a:t>
            </a:r>
            <a:r>
              <a:rPr lang="en-GB" sz="2400" baseline="-25000" dirty="0">
                <a:latin typeface="Book Antiqua" pitchFamily="18" charset="0"/>
              </a:rPr>
              <a:t>32</a:t>
            </a:r>
            <a:r>
              <a:rPr lang="en-GB" sz="2400" dirty="0">
                <a:latin typeface="Book Antiqua" pitchFamily="18" charset="0"/>
              </a:rPr>
              <a:t>A</a:t>
            </a:r>
            <a:r>
              <a:rPr lang="en-GB" sz="2400" baseline="-25000" dirty="0">
                <a:latin typeface="Book Antiqua" pitchFamily="18" charset="0"/>
              </a:rPr>
              <a:t>23.</a:t>
            </a:r>
            <a:endParaRPr lang="en-GB" sz="2400" dirty="0">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38</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3869922642"/>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082" y="620688"/>
            <a:ext cx="8584406" cy="5832648"/>
          </a:xfrm>
        </p:spPr>
        <p:txBody>
          <a:bodyPr>
            <a:noAutofit/>
          </a:bodyPr>
          <a:lstStyle/>
          <a:p>
            <a:pPr marL="342900" lvl="0" indent="-342900" algn="just">
              <a:spcBef>
                <a:spcPts val="0"/>
              </a:spcBef>
              <a:buClrTx/>
              <a:buSzTx/>
              <a:buFont typeface="Wingdings" pitchFamily="2" charset="2"/>
              <a:buChar char="Ø"/>
            </a:pPr>
            <a:r>
              <a:rPr lang="en-GB" sz="2400" b="1" dirty="0">
                <a:solidFill>
                  <a:prstClr val="black"/>
                </a:solidFill>
                <a:latin typeface="Book Antiqua" pitchFamily="18" charset="0"/>
              </a:rPr>
              <a:t>Consider a simple equation below and draw its signal flow graph:</a:t>
            </a:r>
          </a:p>
          <a:p>
            <a:pPr marL="0" lvl="0" indent="0" algn="just">
              <a:spcBef>
                <a:spcPts val="0"/>
              </a:spcBef>
              <a:buClrTx/>
              <a:buSzTx/>
              <a:buNone/>
            </a:pPr>
            <a:r>
              <a:rPr lang="en-GB" sz="2200" dirty="0" smtClean="0">
                <a:solidFill>
                  <a:prstClr val="black"/>
                </a:solidFill>
                <a:latin typeface="Book Antiqua" pitchFamily="18" charset="0"/>
              </a:rPr>
              <a:t>                                          </a:t>
            </a:r>
            <a:r>
              <a:rPr lang="en-GB" sz="2200" i="1" dirty="0" smtClean="0">
                <a:solidFill>
                  <a:prstClr val="black"/>
                </a:solidFill>
                <a:latin typeface="Book Antiqua" pitchFamily="18" charset="0"/>
              </a:rPr>
              <a:t>X</a:t>
            </a:r>
            <a:r>
              <a:rPr lang="en-GB" sz="2200" i="1" baseline="-25000" dirty="0" smtClean="0">
                <a:solidFill>
                  <a:prstClr val="black"/>
                </a:solidFill>
                <a:latin typeface="Book Antiqua" pitchFamily="18" charset="0"/>
              </a:rPr>
              <a:t>i</a:t>
            </a:r>
            <a:r>
              <a:rPr lang="en-GB" sz="2200" i="1" dirty="0" smtClean="0">
                <a:solidFill>
                  <a:prstClr val="black"/>
                </a:solidFill>
                <a:latin typeface="Book Antiqua" pitchFamily="18" charset="0"/>
              </a:rPr>
              <a:t> </a:t>
            </a:r>
            <a:r>
              <a:rPr lang="en-GB" sz="2200" i="1" dirty="0">
                <a:solidFill>
                  <a:prstClr val="black"/>
                </a:solidFill>
                <a:latin typeface="Book Antiqua" pitchFamily="18" charset="0"/>
              </a:rPr>
              <a:t>= </a:t>
            </a:r>
            <a:r>
              <a:rPr lang="en-GB" sz="2200" i="1" dirty="0" err="1">
                <a:solidFill>
                  <a:prstClr val="black"/>
                </a:solidFill>
                <a:latin typeface="Book Antiqua" pitchFamily="18" charset="0"/>
              </a:rPr>
              <a:t>A</a:t>
            </a:r>
            <a:r>
              <a:rPr lang="en-GB" sz="2200" i="1" baseline="-25000" dirty="0" err="1">
                <a:solidFill>
                  <a:prstClr val="black"/>
                </a:solidFill>
                <a:latin typeface="Book Antiqua" pitchFamily="18" charset="0"/>
              </a:rPr>
              <a:t>ij</a:t>
            </a:r>
            <a:r>
              <a:rPr lang="en-GB" sz="2200" i="1" dirty="0" err="1">
                <a:solidFill>
                  <a:prstClr val="black"/>
                </a:solidFill>
                <a:latin typeface="Book Antiqua" pitchFamily="18" charset="0"/>
              </a:rPr>
              <a:t>X</a:t>
            </a:r>
            <a:r>
              <a:rPr lang="en-GB" sz="2200" i="1" baseline="-25000" dirty="0" err="1">
                <a:solidFill>
                  <a:prstClr val="black"/>
                </a:solidFill>
                <a:latin typeface="Book Antiqua" pitchFamily="18" charset="0"/>
              </a:rPr>
              <a:t>j</a:t>
            </a:r>
            <a:r>
              <a:rPr lang="en-GB" sz="2200" i="1" baseline="-25000" dirty="0">
                <a:solidFill>
                  <a:prstClr val="black"/>
                </a:solidFill>
                <a:latin typeface="Book Antiqua" pitchFamily="18" charset="0"/>
              </a:rPr>
              <a:t> </a:t>
            </a:r>
            <a:r>
              <a:rPr lang="en-GB" sz="2200" i="1" dirty="0">
                <a:solidFill>
                  <a:prstClr val="black"/>
                </a:solidFill>
                <a:latin typeface="Book Antiqua" pitchFamily="18" charset="0"/>
              </a:rPr>
              <a:t>      </a:t>
            </a:r>
            <a:endParaRPr lang="en-GB" sz="2200" i="1" baseline="-25000" dirty="0">
              <a:solidFill>
                <a:prstClr val="black"/>
              </a:solidFill>
              <a:latin typeface="Book Antiqua" pitchFamily="18" charset="0"/>
            </a:endParaRP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signal flow graph of the equation is shown below</a:t>
            </a:r>
            <a:r>
              <a:rPr lang="en-GB" sz="2200" dirty="0" smtClean="0">
                <a:solidFill>
                  <a:prstClr val="black"/>
                </a:solidFill>
                <a:latin typeface="Book Antiqua" pitchFamily="18" charset="0"/>
              </a:rPr>
              <a:t>;</a:t>
            </a:r>
          </a:p>
          <a:p>
            <a:pPr marL="0" lvl="0" indent="0" algn="just">
              <a:spcBef>
                <a:spcPts val="0"/>
              </a:spcBef>
              <a:buClrTx/>
              <a:buSzTx/>
              <a:buNone/>
            </a:pPr>
            <a:endParaRPr lang="en-GB" sz="2200" dirty="0" smtClean="0">
              <a:solidFill>
                <a:prstClr val="black"/>
              </a:solidFill>
              <a:latin typeface="Book Antiqua" pitchFamily="18" charset="0"/>
            </a:endParaRPr>
          </a:p>
          <a:p>
            <a:pPr marL="0" lvl="0" indent="0" algn="just">
              <a:spcBef>
                <a:spcPts val="0"/>
              </a:spcBef>
              <a:buClrTx/>
              <a:buSzTx/>
              <a:buNone/>
            </a:pPr>
            <a:endParaRPr lang="en-GB" sz="2200" dirty="0">
              <a:solidFill>
                <a:prstClr val="black"/>
              </a:solidFill>
              <a:latin typeface="Book Antiqua" pitchFamily="18" charset="0"/>
            </a:endParaRP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Every variable in a signal flow graph is designed by a </a:t>
            </a:r>
            <a:r>
              <a:rPr lang="en-GB" sz="2200" b="1" dirty="0">
                <a:solidFill>
                  <a:prstClr val="black"/>
                </a:solidFill>
                <a:latin typeface="Book Antiqua" pitchFamily="18" charset="0"/>
              </a:rPr>
              <a:t>Node</a:t>
            </a:r>
            <a:r>
              <a:rPr lang="en-GB" sz="2200" dirty="0">
                <a:solidFill>
                  <a:prstClr val="black"/>
                </a:solidFill>
                <a:latin typeface="Book Antiqua" pitchFamily="18" charset="0"/>
              </a:rPr>
              <a:t>.</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Every transmission function in a signal flow graph is designed by a </a:t>
            </a:r>
            <a:r>
              <a:rPr lang="en-GB" sz="2200" b="1" dirty="0">
                <a:solidFill>
                  <a:prstClr val="black"/>
                </a:solidFill>
                <a:latin typeface="Book Antiqua" pitchFamily="18" charset="0"/>
              </a:rPr>
              <a:t>Branch</a:t>
            </a:r>
            <a:r>
              <a:rPr lang="en-GB" sz="2200" dirty="0">
                <a:solidFill>
                  <a:prstClr val="black"/>
                </a:solidFill>
                <a:latin typeface="Book Antiqua" pitchFamily="18" charset="0"/>
              </a:rPr>
              <a:t>. </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Branches are always </a:t>
            </a:r>
            <a:r>
              <a:rPr lang="en-GB" sz="2200" b="1" dirty="0">
                <a:solidFill>
                  <a:prstClr val="black"/>
                </a:solidFill>
                <a:latin typeface="Book Antiqua" pitchFamily="18" charset="0"/>
              </a:rPr>
              <a:t>unidirectional</a:t>
            </a:r>
            <a:r>
              <a:rPr lang="en-GB" sz="2200" dirty="0">
                <a:solidFill>
                  <a:prstClr val="black"/>
                </a:solidFill>
                <a:latin typeface="Book Antiqua" pitchFamily="18" charset="0"/>
              </a:rPr>
              <a:t>.</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arrow in the branch denotes the </a:t>
            </a:r>
            <a:r>
              <a:rPr lang="en-GB" sz="2200" b="1" dirty="0">
                <a:solidFill>
                  <a:prstClr val="black"/>
                </a:solidFill>
                <a:latin typeface="Book Antiqua" pitchFamily="18" charset="0"/>
              </a:rPr>
              <a:t>direction</a:t>
            </a:r>
            <a:r>
              <a:rPr lang="en-GB" sz="2200" dirty="0">
                <a:solidFill>
                  <a:prstClr val="black"/>
                </a:solidFill>
                <a:latin typeface="Book Antiqua" pitchFamily="18" charset="0"/>
              </a:rPr>
              <a:t> of the signal flow</a:t>
            </a:r>
            <a:r>
              <a:rPr lang="en-GB" sz="2200" dirty="0" smtClean="0">
                <a:solidFill>
                  <a:prstClr val="black"/>
                </a:solidFill>
                <a:latin typeface="Book Antiqua" pitchFamily="18" charset="0"/>
              </a:rPr>
              <a:t>.</a:t>
            </a:r>
            <a:endParaRPr lang="en-GB" sz="2200" dirty="0">
              <a:solidFill>
                <a:prstClr val="black"/>
              </a:solidFill>
              <a:latin typeface="Book Antiqua" pitchFamily="18" charset="0"/>
            </a:endParaRP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variables </a:t>
            </a:r>
            <a:r>
              <a:rPr lang="en-GB" sz="2200" i="1" dirty="0">
                <a:solidFill>
                  <a:prstClr val="black"/>
                </a:solidFill>
                <a:latin typeface="Book Antiqua" pitchFamily="18" charset="0"/>
              </a:rPr>
              <a:t>X</a:t>
            </a:r>
            <a:r>
              <a:rPr lang="en-GB" sz="2200" i="1" baseline="-25000" dirty="0">
                <a:solidFill>
                  <a:prstClr val="black"/>
                </a:solidFill>
                <a:latin typeface="Book Antiqua" pitchFamily="18" charset="0"/>
              </a:rPr>
              <a:t>i</a:t>
            </a:r>
            <a:r>
              <a:rPr lang="en-GB" sz="2200" dirty="0">
                <a:solidFill>
                  <a:prstClr val="black"/>
                </a:solidFill>
                <a:latin typeface="Book Antiqua" pitchFamily="18" charset="0"/>
              </a:rPr>
              <a:t> and </a:t>
            </a:r>
            <a:r>
              <a:rPr lang="en-GB" sz="2200" i="1" dirty="0" err="1">
                <a:solidFill>
                  <a:prstClr val="black"/>
                </a:solidFill>
                <a:latin typeface="Book Antiqua" pitchFamily="18" charset="0"/>
              </a:rPr>
              <a:t>X</a:t>
            </a:r>
            <a:r>
              <a:rPr lang="en-GB" sz="2200" i="1" baseline="-25000" dirty="0" err="1">
                <a:solidFill>
                  <a:prstClr val="black"/>
                </a:solidFill>
                <a:latin typeface="Book Antiqua" pitchFamily="18" charset="0"/>
              </a:rPr>
              <a:t>j</a:t>
            </a:r>
            <a:r>
              <a:rPr lang="en-GB" sz="2200" i="1" baseline="-25000" dirty="0">
                <a:solidFill>
                  <a:prstClr val="black"/>
                </a:solidFill>
                <a:latin typeface="Book Antiqua" pitchFamily="18" charset="0"/>
              </a:rPr>
              <a:t>  </a:t>
            </a:r>
            <a:r>
              <a:rPr lang="en-GB" sz="2200" dirty="0">
                <a:solidFill>
                  <a:prstClr val="black"/>
                </a:solidFill>
                <a:latin typeface="Book Antiqua" pitchFamily="18" charset="0"/>
              </a:rPr>
              <a:t>are represented by a small dot or circle called a </a:t>
            </a:r>
            <a:r>
              <a:rPr lang="en-GB" sz="2200" b="1" dirty="0">
                <a:solidFill>
                  <a:prstClr val="black"/>
                </a:solidFill>
                <a:latin typeface="Book Antiqua" pitchFamily="18" charset="0"/>
              </a:rPr>
              <a:t>Node.</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transmission function </a:t>
            </a:r>
            <a:r>
              <a:rPr lang="en-GB" sz="2200" i="1" dirty="0" err="1">
                <a:solidFill>
                  <a:prstClr val="black"/>
                </a:solidFill>
                <a:latin typeface="Book Antiqua" pitchFamily="18" charset="0"/>
              </a:rPr>
              <a:t>A</a:t>
            </a:r>
            <a:r>
              <a:rPr lang="en-GB" sz="2200" i="1" baseline="-25000" dirty="0" err="1">
                <a:solidFill>
                  <a:prstClr val="black"/>
                </a:solidFill>
                <a:latin typeface="Book Antiqua" pitchFamily="18" charset="0"/>
              </a:rPr>
              <a:t>ij</a:t>
            </a:r>
            <a:r>
              <a:rPr lang="en-GB" sz="2200" dirty="0">
                <a:solidFill>
                  <a:prstClr val="black"/>
                </a:solidFill>
                <a:latin typeface="Book Antiqua" pitchFamily="18" charset="0"/>
              </a:rPr>
              <a:t> is represented by a line  with an arrow called a </a:t>
            </a:r>
            <a:r>
              <a:rPr lang="en-GB" sz="2200" b="1" dirty="0">
                <a:solidFill>
                  <a:prstClr val="black"/>
                </a:solidFill>
                <a:latin typeface="Book Antiqua" pitchFamily="18" charset="0"/>
              </a:rPr>
              <a:t>Branch</a:t>
            </a:r>
            <a:r>
              <a:rPr lang="en-GB" sz="2200" dirty="0">
                <a:solidFill>
                  <a:prstClr val="black"/>
                </a:solidFill>
                <a:latin typeface="Book Antiqua" pitchFamily="18" charset="0"/>
              </a:rPr>
              <a:t>.</a:t>
            </a:r>
          </a:p>
          <a:p>
            <a:pPr marL="342900" lvl="0" indent="-342900" algn="just">
              <a:spcBef>
                <a:spcPts val="0"/>
              </a:spcBef>
              <a:buClrTx/>
              <a:buSzTx/>
              <a:buFont typeface="Wingdings" pitchFamily="2" charset="2"/>
              <a:buChar char="Ø"/>
            </a:pPr>
            <a:endParaRPr lang="en-GB" sz="2200" dirty="0">
              <a:solidFill>
                <a:prstClr val="black"/>
              </a:solidFill>
              <a:latin typeface="Book Antiqua" pitchFamily="18" charset="0"/>
            </a:endParaRPr>
          </a:p>
          <a:p>
            <a:pPr algn="just">
              <a:buFont typeface="Wingdings" pitchFamily="2" charset="2"/>
              <a:buChar char="Ø"/>
            </a:pPr>
            <a:endParaRPr lang="en-GB" sz="2200" dirty="0" smtClean="0">
              <a:latin typeface="Book Antiqua" pitchFamily="18" charset="0"/>
            </a:endParaRPr>
          </a:p>
          <a:p>
            <a:pPr algn="just">
              <a:buFont typeface="Wingdings" pitchFamily="2" charset="2"/>
              <a:buChar char="Ø"/>
            </a:pPr>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39</a:t>
            </a:fld>
            <a:endParaRPr lang="en-GB"/>
          </a:p>
        </p:txBody>
      </p:sp>
      <p:sp>
        <p:nvSpPr>
          <p:cNvPr id="5" name="Title 4"/>
          <p:cNvSpPr>
            <a:spLocks noGrp="1"/>
          </p:cNvSpPr>
          <p:nvPr>
            <p:ph type="title"/>
          </p:nvPr>
        </p:nvSpPr>
        <p:spPr>
          <a:xfrm>
            <a:off x="380082" y="188640"/>
            <a:ext cx="8229600" cy="360040"/>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132856"/>
            <a:ext cx="48863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437024"/>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5098571"/>
          </a:xfrm>
        </p:spPr>
        <p:txBody>
          <a:bodyPr>
            <a:normAutofit lnSpcReduction="10000"/>
          </a:bodyPr>
          <a:lstStyle/>
          <a:p>
            <a:pPr marL="12700" marR="12" lvl="0" indent="228600" algn="just">
              <a:spcBef>
                <a:spcPts val="0"/>
              </a:spcBef>
              <a:buClrTx/>
              <a:buSzTx/>
              <a:buNone/>
            </a:pPr>
            <a:r>
              <a:rPr lang="en-GB" sz="2400" spc="-39" dirty="0" smtClean="0">
                <a:latin typeface="Book Antiqua" pitchFamily="18" charset="0"/>
                <a:cs typeface="Times New Roman"/>
              </a:rPr>
              <a:t>T</a:t>
            </a:r>
            <a:r>
              <a:rPr lang="en-GB" sz="2400" dirty="0" smtClean="0">
                <a:latin typeface="Book Antiqua" pitchFamily="18" charset="0"/>
                <a:cs typeface="Times New Roman"/>
              </a:rPr>
              <a:t>he</a:t>
            </a:r>
            <a:r>
              <a:rPr lang="en-GB" sz="2400" spc="208" dirty="0" smtClean="0">
                <a:latin typeface="Book Antiqua" pitchFamily="18" charset="0"/>
                <a:cs typeface="Times New Roman"/>
              </a:rPr>
              <a:t> </a:t>
            </a:r>
            <a:r>
              <a:rPr lang="en-GB" sz="2400" dirty="0" smtClean="0">
                <a:latin typeface="Book Antiqua" pitchFamily="18" charset="0"/>
                <a:cs typeface="Times New Roman"/>
              </a:rPr>
              <a:t>basis</a:t>
            </a:r>
            <a:r>
              <a:rPr lang="en-GB" sz="2400" spc="149" dirty="0" smtClean="0">
                <a:latin typeface="Book Antiqua" pitchFamily="18" charset="0"/>
                <a:cs typeface="Times New Roman"/>
              </a:rPr>
              <a:t> </a:t>
            </a:r>
            <a:r>
              <a:rPr lang="en-GB" sz="2400" dirty="0" smtClean="0">
                <a:latin typeface="Book Antiqua" pitchFamily="18" charset="0"/>
                <a:cs typeface="Times New Roman"/>
              </a:rPr>
              <a:t>for</a:t>
            </a:r>
            <a:r>
              <a:rPr lang="en-GB" sz="2400" spc="154" dirty="0" smtClean="0">
                <a:latin typeface="Book Antiqua" pitchFamily="18" charset="0"/>
                <a:cs typeface="Times New Roman"/>
              </a:rPr>
              <a:t> </a:t>
            </a:r>
            <a:r>
              <a:rPr lang="en-GB" sz="2400" dirty="0" smtClean="0">
                <a:latin typeface="Book Antiqua" pitchFamily="18" charset="0"/>
                <a:cs typeface="Times New Roman"/>
              </a:rPr>
              <a:t>analysis</a:t>
            </a:r>
            <a:r>
              <a:rPr lang="en-GB" sz="2400" spc="210" dirty="0" smtClean="0">
                <a:latin typeface="Book Antiqua" pitchFamily="18" charset="0"/>
                <a:cs typeface="Times New Roman"/>
              </a:rPr>
              <a:t> </a:t>
            </a:r>
            <a:r>
              <a:rPr lang="en-GB" sz="2400" dirty="0" smtClean="0">
                <a:latin typeface="Book Antiqua" pitchFamily="18" charset="0"/>
                <a:cs typeface="Times New Roman"/>
              </a:rPr>
              <a:t>of</a:t>
            </a:r>
            <a:r>
              <a:rPr lang="en-GB" sz="2400" spc="99" dirty="0" smtClean="0">
                <a:latin typeface="Book Antiqua" pitchFamily="18" charset="0"/>
                <a:cs typeface="Times New Roman"/>
              </a:rPr>
              <a:t> </a:t>
            </a:r>
            <a:r>
              <a:rPr lang="en-GB" sz="2400" dirty="0" smtClean="0">
                <a:latin typeface="Book Antiqua" pitchFamily="18" charset="0"/>
                <a:cs typeface="Times New Roman"/>
              </a:rPr>
              <a:t>a</a:t>
            </a:r>
            <a:r>
              <a:rPr lang="en-GB" sz="2400" spc="103" dirty="0" smtClean="0">
                <a:latin typeface="Book Antiqua" pitchFamily="18" charset="0"/>
                <a:cs typeface="Times New Roman"/>
              </a:rPr>
              <a:t> </a:t>
            </a:r>
            <a:r>
              <a:rPr lang="en-GB" sz="2400" dirty="0" smtClean="0">
                <a:latin typeface="Book Antiqua" pitchFamily="18" charset="0"/>
                <a:cs typeface="Times New Roman"/>
              </a:rPr>
              <a:t>system  </a:t>
            </a:r>
            <a:r>
              <a:rPr lang="en-GB" sz="2400" spc="66" dirty="0" smtClean="0">
                <a:latin typeface="Book Antiqua" pitchFamily="18" charset="0"/>
                <a:cs typeface="Times New Roman"/>
              </a:rPr>
              <a:t> </a:t>
            </a:r>
            <a:r>
              <a:rPr lang="en-GB" sz="2400" dirty="0" smtClean="0">
                <a:latin typeface="Book Antiqua" pitchFamily="18" charset="0"/>
                <a:cs typeface="Times New Roman"/>
              </a:rPr>
              <a:t>is </a:t>
            </a:r>
            <a:r>
              <a:rPr lang="en-GB" sz="2400" spc="152" dirty="0" smtClean="0">
                <a:latin typeface="Book Antiqua" pitchFamily="18" charset="0"/>
                <a:cs typeface="Times New Roman"/>
              </a:rPr>
              <a:t> </a:t>
            </a:r>
            <a:r>
              <a:rPr lang="en-GB" sz="2400" dirty="0" smtClean="0">
                <a:latin typeface="Book Antiqua" pitchFamily="18" charset="0"/>
                <a:cs typeface="Times New Roman"/>
              </a:rPr>
              <a:t>the  </a:t>
            </a:r>
            <a:r>
              <a:rPr lang="en-GB" sz="2400" spc="60" dirty="0" smtClean="0">
                <a:latin typeface="Book Antiqua" pitchFamily="18" charset="0"/>
                <a:cs typeface="Times New Roman"/>
              </a:rPr>
              <a:t> </a:t>
            </a:r>
            <a:r>
              <a:rPr lang="en-GB" sz="2400" dirty="0" smtClean="0">
                <a:latin typeface="Book Antiqua" pitchFamily="18" charset="0"/>
                <a:cs typeface="Times New Roman"/>
              </a:rPr>
              <a:t>foundation </a:t>
            </a:r>
            <a:r>
              <a:rPr lang="en-GB" sz="2400" spc="150" dirty="0" smtClean="0">
                <a:latin typeface="Book Antiqua" pitchFamily="18" charset="0"/>
                <a:cs typeface="Times New Roman"/>
              </a:rPr>
              <a:t> </a:t>
            </a:r>
            <a:r>
              <a:rPr lang="en-GB" sz="2400" dirty="0" smtClean="0">
                <a:latin typeface="Book Antiqua" pitchFamily="18" charset="0"/>
                <a:cs typeface="Times New Roman"/>
              </a:rPr>
              <a:t>provided </a:t>
            </a:r>
            <a:r>
              <a:rPr lang="en-GB" sz="2400" spc="107" dirty="0" smtClean="0">
                <a:latin typeface="Book Antiqua" pitchFamily="18" charset="0"/>
                <a:cs typeface="Times New Roman"/>
              </a:rPr>
              <a:t> </a:t>
            </a:r>
            <a:r>
              <a:rPr lang="en-GB" sz="2400" dirty="0" smtClean="0">
                <a:latin typeface="Book Antiqua" pitchFamily="18" charset="0"/>
                <a:cs typeface="Times New Roman"/>
              </a:rPr>
              <a:t>by </a:t>
            </a:r>
            <a:r>
              <a:rPr lang="en-GB" sz="2400" spc="202" dirty="0" smtClean="0">
                <a:latin typeface="Book Antiqua" pitchFamily="18" charset="0"/>
                <a:cs typeface="Times New Roman"/>
              </a:rPr>
              <a:t> </a:t>
            </a:r>
            <a:r>
              <a:rPr lang="en-GB" sz="2400" dirty="0" smtClean="0">
                <a:latin typeface="Book Antiqua" pitchFamily="18" charset="0"/>
                <a:cs typeface="Times New Roman"/>
              </a:rPr>
              <a:t>linear  </a:t>
            </a:r>
            <a:r>
              <a:rPr lang="en-GB" sz="2400" spc="129" dirty="0" smtClean="0">
                <a:latin typeface="Book Antiqua" pitchFamily="18" charset="0"/>
                <a:cs typeface="Times New Roman"/>
              </a:rPr>
              <a:t> </a:t>
            </a:r>
            <a:r>
              <a:rPr lang="en-GB" sz="2400" dirty="0" smtClean="0">
                <a:latin typeface="Book Antiqua" pitchFamily="18" charset="0"/>
                <a:cs typeface="Times New Roman"/>
              </a:rPr>
              <a:t>system  </a:t>
            </a:r>
            <a:r>
              <a:rPr lang="en-GB" sz="2400" spc="68" dirty="0" smtClean="0">
                <a:latin typeface="Book Antiqua" pitchFamily="18" charset="0"/>
                <a:cs typeface="Times New Roman"/>
              </a:rPr>
              <a:t> </a:t>
            </a:r>
            <a:r>
              <a:rPr lang="en-GB" sz="2400" dirty="0" smtClean="0">
                <a:latin typeface="Book Antiqua" pitchFamily="18" charset="0"/>
                <a:cs typeface="Times New Roman"/>
              </a:rPr>
              <a:t>theor</a:t>
            </a:r>
            <a:r>
              <a:rPr lang="en-GB" sz="2400" spc="-89" dirty="0" smtClean="0">
                <a:latin typeface="Book Antiqua" pitchFamily="18" charset="0"/>
                <a:cs typeface="Times New Roman"/>
              </a:rPr>
              <a:t>y</a:t>
            </a:r>
            <a:r>
              <a:rPr lang="en-GB" sz="2400" dirty="0" smtClean="0">
                <a:latin typeface="Book Antiqua" pitchFamily="18" charset="0"/>
                <a:cs typeface="Times New Roman"/>
              </a:rPr>
              <a:t>,  </a:t>
            </a:r>
            <a:r>
              <a:rPr lang="en-GB" sz="2400" spc="133" dirty="0" smtClean="0">
                <a:latin typeface="Book Antiqua" pitchFamily="18" charset="0"/>
                <a:cs typeface="Times New Roman"/>
              </a:rPr>
              <a:t> </a:t>
            </a:r>
            <a:r>
              <a:rPr lang="en-GB" sz="2400" dirty="0" smtClean="0">
                <a:latin typeface="Book Antiqua" pitchFamily="18" charset="0"/>
                <a:cs typeface="Times New Roman"/>
              </a:rPr>
              <a:t>which   assumes  </a:t>
            </a:r>
            <a:r>
              <a:rPr lang="en-GB" sz="2400" spc="102" dirty="0" smtClean="0">
                <a:latin typeface="Book Antiqua" pitchFamily="18" charset="0"/>
                <a:cs typeface="Times New Roman"/>
              </a:rPr>
              <a:t> </a:t>
            </a:r>
            <a:r>
              <a:rPr lang="en-GB" sz="2400" dirty="0" smtClean="0">
                <a:latin typeface="Book Antiqua" pitchFamily="18" charset="0"/>
                <a:cs typeface="Times New Roman"/>
              </a:rPr>
              <a:t>a cause–effect </a:t>
            </a:r>
            <a:r>
              <a:rPr lang="en-GB" sz="2400" spc="19" dirty="0" smtClean="0">
                <a:latin typeface="Book Antiqua" pitchFamily="18" charset="0"/>
                <a:cs typeface="Times New Roman"/>
              </a:rPr>
              <a:t> </a:t>
            </a:r>
            <a:r>
              <a:rPr lang="en-GB" sz="2400" dirty="0" smtClean="0">
                <a:latin typeface="Book Antiqua" pitchFamily="18" charset="0"/>
                <a:cs typeface="Times New Roman"/>
              </a:rPr>
              <a:t>relationship</a:t>
            </a:r>
            <a:r>
              <a:rPr lang="en-GB" sz="2400" spc="-52" dirty="0" smtClean="0">
                <a:latin typeface="Book Antiqua" pitchFamily="18" charset="0"/>
                <a:cs typeface="Times New Roman"/>
              </a:rPr>
              <a:t> </a:t>
            </a:r>
            <a:r>
              <a:rPr lang="en-GB" sz="2400" dirty="0" smtClean="0">
                <a:latin typeface="Book Antiqua" pitchFamily="18" charset="0"/>
                <a:cs typeface="Times New Roman"/>
              </a:rPr>
              <a:t>for</a:t>
            </a:r>
            <a:r>
              <a:rPr lang="en-GB" sz="2400" spc="74" dirty="0" smtClean="0">
                <a:latin typeface="Book Antiqua" pitchFamily="18" charset="0"/>
                <a:cs typeface="Times New Roman"/>
              </a:rPr>
              <a:t> </a:t>
            </a:r>
            <a:r>
              <a:rPr lang="en-GB" sz="2400" dirty="0" smtClean="0">
                <a:latin typeface="Book Antiqua" pitchFamily="18" charset="0"/>
                <a:cs typeface="Times New Roman"/>
              </a:rPr>
              <a:t>the</a:t>
            </a:r>
            <a:r>
              <a:rPr lang="en-GB" sz="2400" spc="128" dirty="0" smtClean="0">
                <a:latin typeface="Book Antiqua" pitchFamily="18" charset="0"/>
                <a:cs typeface="Times New Roman"/>
              </a:rPr>
              <a:t> </a:t>
            </a:r>
            <a:r>
              <a:rPr lang="en-GB" sz="2400" dirty="0" smtClean="0">
                <a:latin typeface="Book Antiqua" pitchFamily="18" charset="0"/>
                <a:cs typeface="Times New Roman"/>
              </a:rPr>
              <a:t>components</a:t>
            </a:r>
            <a:r>
              <a:rPr lang="en-GB" sz="2400" spc="-52" dirty="0" smtClean="0">
                <a:latin typeface="Book Antiqua" pitchFamily="18" charset="0"/>
                <a:cs typeface="Times New Roman"/>
              </a:rPr>
              <a:t> </a:t>
            </a:r>
            <a:r>
              <a:rPr lang="en-GB" sz="2400" dirty="0" smtClean="0">
                <a:latin typeface="Book Antiqua" pitchFamily="18" charset="0"/>
                <a:cs typeface="Times New Roman"/>
              </a:rPr>
              <a:t>of</a:t>
            </a:r>
            <a:r>
              <a:rPr lang="en-GB" sz="2400" spc="19" dirty="0" smtClean="0">
                <a:latin typeface="Book Antiqua" pitchFamily="18" charset="0"/>
                <a:cs typeface="Times New Roman"/>
              </a:rPr>
              <a:t> </a:t>
            </a:r>
            <a:r>
              <a:rPr lang="en-GB" sz="2400" dirty="0" smtClean="0">
                <a:latin typeface="Book Antiqua" pitchFamily="18" charset="0"/>
                <a:cs typeface="Times New Roman"/>
              </a:rPr>
              <a:t>a</a:t>
            </a:r>
            <a:r>
              <a:rPr lang="en-GB" sz="2400" spc="23" dirty="0" smtClean="0">
                <a:latin typeface="Book Antiqua" pitchFamily="18" charset="0"/>
                <a:cs typeface="Times New Roman"/>
              </a:rPr>
              <a:t> </a:t>
            </a:r>
            <a:r>
              <a:rPr lang="en-GB" sz="2400" dirty="0" smtClean="0">
                <a:latin typeface="Book Antiqua" pitchFamily="18" charset="0"/>
                <a:cs typeface="Times New Roman"/>
              </a:rPr>
              <a:t>system.</a:t>
            </a:r>
            <a:r>
              <a:rPr lang="en-GB" sz="2400" spc="11" dirty="0" smtClean="0">
                <a:latin typeface="Book Antiqua" pitchFamily="18" charset="0"/>
                <a:cs typeface="Times New Roman"/>
              </a:rPr>
              <a:t> </a:t>
            </a:r>
          </a:p>
          <a:p>
            <a:pPr marL="12700" marR="12" lvl="0" indent="228600" algn="just">
              <a:spcBef>
                <a:spcPts val="0"/>
              </a:spcBef>
              <a:buClrTx/>
              <a:buSzTx/>
              <a:buNone/>
            </a:pPr>
            <a:endParaRPr lang="en-GB" sz="2400" spc="11" dirty="0" smtClean="0">
              <a:latin typeface="Book Antiqua" pitchFamily="18" charset="0"/>
              <a:cs typeface="Times New Roman"/>
            </a:endParaRPr>
          </a:p>
          <a:p>
            <a:pPr marL="12700" marR="12" lvl="0" indent="228600" algn="just">
              <a:spcBef>
                <a:spcPts val="0"/>
              </a:spcBef>
              <a:buClrTx/>
              <a:buSzTx/>
              <a:buNone/>
            </a:pPr>
            <a:r>
              <a:rPr lang="en-GB" sz="2400" spc="-43" dirty="0" smtClean="0">
                <a:latin typeface="Book Antiqua" pitchFamily="18" charset="0"/>
                <a:cs typeface="Times New Roman"/>
              </a:rPr>
              <a:t>T</a:t>
            </a:r>
            <a:r>
              <a:rPr lang="en-GB" sz="2400" dirty="0" smtClean="0">
                <a:latin typeface="Book Antiqua" pitchFamily="18" charset="0"/>
                <a:cs typeface="Times New Roman"/>
              </a:rPr>
              <a:t>herefore</a:t>
            </a:r>
            <a:r>
              <a:rPr lang="en-GB" sz="2400" spc="-23" dirty="0" smtClean="0">
                <a:latin typeface="Book Antiqua" pitchFamily="18" charset="0"/>
                <a:cs typeface="Times New Roman"/>
              </a:rPr>
              <a:t> </a:t>
            </a:r>
            <a:r>
              <a:rPr lang="en-GB" sz="2400" dirty="0" smtClean="0">
                <a:latin typeface="Book Antiqua" pitchFamily="18" charset="0"/>
                <a:cs typeface="Times New Roman"/>
              </a:rPr>
              <a:t>a</a:t>
            </a:r>
            <a:r>
              <a:rPr lang="en-GB" sz="2400" spc="23" dirty="0" smtClean="0">
                <a:latin typeface="Book Antiqua" pitchFamily="18" charset="0"/>
                <a:cs typeface="Times New Roman"/>
              </a:rPr>
              <a:t> </a:t>
            </a:r>
            <a:r>
              <a:rPr lang="en-GB" sz="2400" dirty="0" smtClean="0">
                <a:latin typeface="Book Antiqua" pitchFamily="18" charset="0"/>
                <a:cs typeface="Times New Roman"/>
              </a:rPr>
              <a:t>component</a:t>
            </a:r>
            <a:r>
              <a:rPr lang="en-GB" sz="2400" spc="-54" dirty="0" smtClean="0">
                <a:latin typeface="Book Antiqua" pitchFamily="18" charset="0"/>
                <a:cs typeface="Times New Roman"/>
              </a:rPr>
              <a:t> </a:t>
            </a:r>
            <a:r>
              <a:rPr lang="en-GB" sz="2400" dirty="0" smtClean="0">
                <a:latin typeface="Book Antiqua" pitchFamily="18" charset="0"/>
                <a:cs typeface="Times New Roman"/>
              </a:rPr>
              <a:t>or </a:t>
            </a:r>
            <a:r>
              <a:rPr lang="en-GB" sz="2400" b="1" dirty="0" smtClean="0">
                <a:latin typeface="Book Antiqua" pitchFamily="18" charset="0"/>
                <a:cs typeface="Times New Roman"/>
              </a:rPr>
              <a:t>process</a:t>
            </a:r>
            <a:r>
              <a:rPr lang="en-GB" sz="2400" b="1" spc="56" dirty="0" smtClean="0">
                <a:latin typeface="Book Antiqua" pitchFamily="18" charset="0"/>
                <a:cs typeface="Times New Roman"/>
              </a:rPr>
              <a:t> </a:t>
            </a:r>
            <a:r>
              <a:rPr lang="en-GB" sz="2400" dirty="0" smtClean="0">
                <a:latin typeface="Book Antiqua" pitchFamily="18" charset="0"/>
                <a:cs typeface="Times New Roman"/>
              </a:rPr>
              <a:t>to</a:t>
            </a:r>
            <a:r>
              <a:rPr lang="en-GB" sz="2400" spc="133" dirty="0" smtClean="0">
                <a:latin typeface="Book Antiqua" pitchFamily="18" charset="0"/>
                <a:cs typeface="Times New Roman"/>
              </a:rPr>
              <a:t> </a:t>
            </a:r>
            <a:r>
              <a:rPr lang="en-GB" sz="2400" dirty="0" smtClean="0">
                <a:latin typeface="Book Antiqua" pitchFamily="18" charset="0"/>
                <a:cs typeface="Times New Roman"/>
              </a:rPr>
              <a:t>be</a:t>
            </a:r>
            <a:r>
              <a:rPr lang="en-GB" sz="2400" spc="128" dirty="0" smtClean="0">
                <a:latin typeface="Book Antiqua" pitchFamily="18" charset="0"/>
                <a:cs typeface="Times New Roman"/>
              </a:rPr>
              <a:t> </a:t>
            </a:r>
            <a:r>
              <a:rPr lang="en-GB" sz="2400" dirty="0" smtClean="0">
                <a:latin typeface="Book Antiqua" pitchFamily="18" charset="0"/>
                <a:cs typeface="Times New Roman"/>
              </a:rPr>
              <a:t>controlled</a:t>
            </a:r>
            <a:r>
              <a:rPr lang="en-GB" sz="2400" spc="2" dirty="0" smtClean="0">
                <a:latin typeface="Book Antiqua" pitchFamily="18" charset="0"/>
                <a:cs typeface="Times New Roman"/>
              </a:rPr>
              <a:t> </a:t>
            </a:r>
            <a:r>
              <a:rPr lang="en-GB" sz="2400" dirty="0" smtClean="0">
                <a:latin typeface="Book Antiqua" pitchFamily="18" charset="0"/>
                <a:cs typeface="Times New Roman"/>
              </a:rPr>
              <a:t>can</a:t>
            </a:r>
            <a:r>
              <a:rPr lang="en-GB" sz="2400" spc="135" dirty="0" smtClean="0">
                <a:latin typeface="Book Antiqua" pitchFamily="18" charset="0"/>
                <a:cs typeface="Times New Roman"/>
              </a:rPr>
              <a:t> </a:t>
            </a:r>
            <a:r>
              <a:rPr lang="en-GB" sz="2400" dirty="0" smtClean="0">
                <a:latin typeface="Book Antiqua" pitchFamily="18" charset="0"/>
                <a:cs typeface="Times New Roman"/>
              </a:rPr>
              <a:t>be</a:t>
            </a:r>
            <a:r>
              <a:rPr lang="en-GB" sz="2400" spc="128" dirty="0" smtClean="0">
                <a:latin typeface="Book Antiqua" pitchFamily="18" charset="0"/>
                <a:cs typeface="Times New Roman"/>
              </a:rPr>
              <a:t> </a:t>
            </a:r>
            <a:r>
              <a:rPr lang="en-GB" sz="2400" dirty="0" smtClean="0">
                <a:latin typeface="Book Antiqua" pitchFamily="18" charset="0"/>
                <a:cs typeface="Times New Roman"/>
              </a:rPr>
              <a:t>represented</a:t>
            </a:r>
            <a:r>
              <a:rPr lang="en-GB" sz="2400" spc="-4" dirty="0" smtClean="0">
                <a:latin typeface="Book Antiqua" pitchFamily="18" charset="0"/>
                <a:cs typeface="Times New Roman"/>
              </a:rPr>
              <a:t> </a:t>
            </a:r>
            <a:r>
              <a:rPr lang="en-GB" sz="2400" dirty="0" smtClean="0">
                <a:latin typeface="Book Antiqua" pitchFamily="18" charset="0"/>
                <a:cs typeface="Times New Roman"/>
              </a:rPr>
              <a:t>by</a:t>
            </a:r>
            <a:r>
              <a:rPr lang="en-GB" sz="2400" spc="75" dirty="0" smtClean="0">
                <a:latin typeface="Book Antiqua" pitchFamily="18" charset="0"/>
                <a:cs typeface="Times New Roman"/>
              </a:rPr>
              <a:t> </a:t>
            </a:r>
            <a:r>
              <a:rPr lang="en-GB" sz="2400" dirty="0" smtClean="0">
                <a:latin typeface="Book Antiqua" pitchFamily="18" charset="0"/>
                <a:cs typeface="Times New Roman"/>
              </a:rPr>
              <a:t>a</a:t>
            </a:r>
            <a:r>
              <a:rPr lang="en-GB" sz="2400" spc="78" dirty="0" smtClean="0">
                <a:latin typeface="Book Antiqua" pitchFamily="18" charset="0"/>
                <a:cs typeface="Times New Roman"/>
              </a:rPr>
              <a:t> </a:t>
            </a:r>
            <a:r>
              <a:rPr lang="en-GB" sz="2400" dirty="0" smtClean="0">
                <a:latin typeface="Book Antiqua" pitchFamily="18" charset="0"/>
                <a:cs typeface="Times New Roman"/>
              </a:rPr>
              <a:t>block,</a:t>
            </a:r>
            <a:r>
              <a:rPr lang="en-GB" sz="2400" spc="118" dirty="0" smtClean="0">
                <a:latin typeface="Book Antiqua" pitchFamily="18" charset="0"/>
                <a:cs typeface="Times New Roman"/>
              </a:rPr>
              <a:t> </a:t>
            </a:r>
            <a:r>
              <a:rPr lang="en-GB" sz="2400" dirty="0" smtClean="0">
                <a:latin typeface="Book Antiqua" pitchFamily="18" charset="0"/>
                <a:cs typeface="Times New Roman"/>
              </a:rPr>
              <a:t>as</a:t>
            </a:r>
            <a:r>
              <a:rPr lang="en-GB" sz="2400" spc="74" dirty="0" smtClean="0">
                <a:latin typeface="Book Antiqua" pitchFamily="18" charset="0"/>
                <a:cs typeface="Times New Roman"/>
              </a:rPr>
              <a:t> </a:t>
            </a:r>
            <a:r>
              <a:rPr lang="en-GB" sz="2400" dirty="0" smtClean="0">
                <a:latin typeface="Book Antiqua" pitchFamily="18" charset="0"/>
                <a:cs typeface="Times New Roman"/>
              </a:rPr>
              <a:t>shown</a:t>
            </a:r>
            <a:r>
              <a:rPr lang="en-GB" sz="2400" spc="181" dirty="0" smtClean="0">
                <a:latin typeface="Book Antiqua" pitchFamily="18" charset="0"/>
                <a:cs typeface="Times New Roman"/>
              </a:rPr>
              <a:t> </a:t>
            </a:r>
            <a:r>
              <a:rPr lang="en-GB" sz="2400" dirty="0" smtClean="0">
                <a:latin typeface="Book Antiqua" pitchFamily="18" charset="0"/>
                <a:cs typeface="Times New Roman"/>
              </a:rPr>
              <a:t>in</a:t>
            </a:r>
            <a:r>
              <a:rPr lang="en-GB" sz="2400" spc="79" dirty="0" smtClean="0">
                <a:latin typeface="Book Antiqua" pitchFamily="18" charset="0"/>
                <a:cs typeface="Times New Roman"/>
              </a:rPr>
              <a:t> </a:t>
            </a:r>
            <a:r>
              <a:rPr lang="en-GB" sz="2400" spc="-34" dirty="0">
                <a:latin typeface="Book Antiqua" pitchFamily="18" charset="0"/>
                <a:cs typeface="Times New Roman"/>
              </a:rPr>
              <a:t>f</a:t>
            </a:r>
            <a:r>
              <a:rPr lang="en-GB" sz="2400" dirty="0" smtClean="0">
                <a:latin typeface="Book Antiqua" pitchFamily="18" charset="0"/>
                <a:cs typeface="Times New Roman"/>
              </a:rPr>
              <a:t>igure</a:t>
            </a:r>
            <a:r>
              <a:rPr lang="en-GB" sz="2400" spc="239" dirty="0" smtClean="0">
                <a:latin typeface="Book Antiqua" pitchFamily="18" charset="0"/>
                <a:cs typeface="Times New Roman"/>
              </a:rPr>
              <a:t> </a:t>
            </a:r>
            <a:r>
              <a:rPr lang="en-GB" sz="2400" dirty="0" smtClean="0">
                <a:latin typeface="Book Antiqua" pitchFamily="18" charset="0"/>
                <a:cs typeface="Times New Roman"/>
              </a:rPr>
              <a:t>1.1.</a:t>
            </a:r>
            <a:r>
              <a:rPr lang="en-GB" sz="2400" spc="-84" dirty="0" smtClean="0">
                <a:latin typeface="Book Antiqua" pitchFamily="18" charset="0"/>
                <a:cs typeface="Times New Roman"/>
              </a:rPr>
              <a:t> </a:t>
            </a:r>
            <a:r>
              <a:rPr lang="en-GB" sz="2400" spc="-39" dirty="0" smtClean="0">
                <a:latin typeface="Book Antiqua" pitchFamily="18" charset="0"/>
                <a:cs typeface="Times New Roman"/>
              </a:rPr>
              <a:t>T</a:t>
            </a:r>
            <a:r>
              <a:rPr lang="en-GB" sz="2400" dirty="0" smtClean="0">
                <a:latin typeface="Book Antiqua" pitchFamily="18" charset="0"/>
                <a:cs typeface="Times New Roman"/>
              </a:rPr>
              <a:t>he input–output </a:t>
            </a:r>
            <a:r>
              <a:rPr lang="en-GB" sz="2400" spc="55" dirty="0" smtClean="0">
                <a:latin typeface="Book Antiqua" pitchFamily="18" charset="0"/>
                <a:cs typeface="Times New Roman"/>
              </a:rPr>
              <a:t> </a:t>
            </a:r>
            <a:r>
              <a:rPr lang="en-GB" sz="2400" dirty="0" smtClean="0">
                <a:latin typeface="Book Antiqua" pitchFamily="18" charset="0"/>
                <a:cs typeface="Times New Roman"/>
              </a:rPr>
              <a:t>relationship </a:t>
            </a:r>
            <a:r>
              <a:rPr lang="en-GB" sz="2400" spc="8" dirty="0" smtClean="0">
                <a:latin typeface="Book Antiqua" pitchFamily="18" charset="0"/>
                <a:cs typeface="Times New Roman"/>
              </a:rPr>
              <a:t> </a:t>
            </a:r>
            <a:r>
              <a:rPr lang="en-GB" sz="2400" dirty="0" smtClean="0">
                <a:latin typeface="Book Antiqua" pitchFamily="18" charset="0"/>
                <a:cs typeface="Times New Roman"/>
              </a:rPr>
              <a:t>represents </a:t>
            </a:r>
            <a:r>
              <a:rPr lang="en-GB" sz="2400" spc="96" dirty="0" smtClean="0">
                <a:latin typeface="Book Antiqua" pitchFamily="18" charset="0"/>
                <a:cs typeface="Times New Roman"/>
              </a:rPr>
              <a:t> </a:t>
            </a:r>
            <a:r>
              <a:rPr lang="en-GB" sz="2400" dirty="0" smtClean="0">
                <a:latin typeface="Book Antiqua" pitchFamily="18" charset="0"/>
                <a:cs typeface="Times New Roman"/>
              </a:rPr>
              <a:t>the  </a:t>
            </a:r>
            <a:r>
              <a:rPr lang="en-GB" sz="2400" spc="14" dirty="0" smtClean="0">
                <a:latin typeface="Book Antiqua" pitchFamily="18" charset="0"/>
                <a:cs typeface="Times New Roman"/>
              </a:rPr>
              <a:t> </a:t>
            </a:r>
            <a:r>
              <a:rPr lang="en-GB" sz="2400" dirty="0" smtClean="0">
                <a:latin typeface="Book Antiqua" pitchFamily="18" charset="0"/>
                <a:cs typeface="Times New Roman"/>
              </a:rPr>
              <a:t>cause-and-effect  relationship </a:t>
            </a:r>
            <a:r>
              <a:rPr lang="en-GB" sz="2400" spc="113" dirty="0" smtClean="0">
                <a:latin typeface="Book Antiqua" pitchFamily="18" charset="0"/>
                <a:cs typeface="Times New Roman"/>
              </a:rPr>
              <a:t> </a:t>
            </a:r>
            <a:r>
              <a:rPr lang="en-GB" sz="2400" dirty="0" smtClean="0">
                <a:latin typeface="Book Antiqua" pitchFamily="18" charset="0"/>
                <a:cs typeface="Times New Roman"/>
              </a:rPr>
              <a:t>of </a:t>
            </a:r>
            <a:r>
              <a:rPr lang="en-GB" sz="2400" spc="155" dirty="0" smtClean="0">
                <a:latin typeface="Book Antiqua" pitchFamily="18" charset="0"/>
                <a:cs typeface="Times New Roman"/>
              </a:rPr>
              <a:t> </a:t>
            </a:r>
            <a:r>
              <a:rPr lang="en-GB" sz="2400" dirty="0" smtClean="0">
                <a:latin typeface="Book Antiqua" pitchFamily="18" charset="0"/>
                <a:cs typeface="Times New Roman"/>
              </a:rPr>
              <a:t>the proces</a:t>
            </a:r>
            <a:r>
              <a:rPr lang="en-GB" sz="2400" spc="-54" dirty="0" smtClean="0">
                <a:latin typeface="Book Antiqua" pitchFamily="18" charset="0"/>
                <a:cs typeface="Times New Roman"/>
              </a:rPr>
              <a:t>s</a:t>
            </a:r>
            <a:r>
              <a:rPr lang="en-GB" sz="2400" dirty="0" smtClean="0">
                <a:latin typeface="Book Antiqua" pitchFamily="18" charset="0"/>
                <a:cs typeface="Times New Roman"/>
              </a:rPr>
              <a:t>,</a:t>
            </a:r>
            <a:r>
              <a:rPr lang="en-GB" sz="2400" spc="174" dirty="0" smtClean="0">
                <a:latin typeface="Book Antiqua" pitchFamily="18" charset="0"/>
                <a:cs typeface="Times New Roman"/>
              </a:rPr>
              <a:t> </a:t>
            </a:r>
            <a:r>
              <a:rPr lang="en-GB" sz="2400" dirty="0" smtClean="0">
                <a:latin typeface="Book Antiqua" pitchFamily="18" charset="0"/>
                <a:cs typeface="Times New Roman"/>
              </a:rPr>
              <a:t>which</a:t>
            </a:r>
            <a:r>
              <a:rPr lang="en-GB" sz="2400" spc="112" dirty="0" smtClean="0">
                <a:latin typeface="Book Antiqua" pitchFamily="18" charset="0"/>
                <a:cs typeface="Times New Roman"/>
              </a:rPr>
              <a:t> </a:t>
            </a:r>
            <a:r>
              <a:rPr lang="en-GB" sz="2400" dirty="0" smtClean="0">
                <a:latin typeface="Book Antiqua" pitchFamily="18" charset="0"/>
                <a:cs typeface="Times New Roman"/>
              </a:rPr>
              <a:t>in</a:t>
            </a:r>
            <a:r>
              <a:rPr lang="en-GB" sz="2400" spc="69" dirty="0" smtClean="0">
                <a:latin typeface="Book Antiqua" pitchFamily="18" charset="0"/>
                <a:cs typeface="Times New Roman"/>
              </a:rPr>
              <a:t> </a:t>
            </a:r>
            <a:r>
              <a:rPr lang="en-GB" sz="2400" dirty="0" smtClean="0">
                <a:latin typeface="Book Antiqua" pitchFamily="18" charset="0"/>
                <a:cs typeface="Times New Roman"/>
              </a:rPr>
              <a:t>turn</a:t>
            </a:r>
            <a:r>
              <a:rPr lang="en-GB" sz="2400" spc="224" dirty="0" smtClean="0">
                <a:latin typeface="Book Antiqua" pitchFamily="18" charset="0"/>
                <a:cs typeface="Times New Roman"/>
              </a:rPr>
              <a:t> </a:t>
            </a:r>
            <a:r>
              <a:rPr lang="en-GB" sz="2400" dirty="0" smtClean="0">
                <a:latin typeface="Book Antiqua" pitchFamily="18" charset="0"/>
                <a:cs typeface="Times New Roman"/>
              </a:rPr>
              <a:t>represents</a:t>
            </a:r>
            <a:r>
              <a:rPr lang="en-GB" sz="2400" spc="-12" dirty="0" smtClean="0">
                <a:latin typeface="Book Antiqua" pitchFamily="18" charset="0"/>
                <a:cs typeface="Times New Roman"/>
              </a:rPr>
              <a:t> </a:t>
            </a:r>
            <a:r>
              <a:rPr lang="en-GB" sz="2400" dirty="0" smtClean="0">
                <a:latin typeface="Book Antiqua" pitchFamily="18" charset="0"/>
                <a:cs typeface="Times New Roman"/>
              </a:rPr>
              <a:t>a</a:t>
            </a:r>
            <a:r>
              <a:rPr lang="en-GB" sz="2400" spc="68" dirty="0" smtClean="0">
                <a:latin typeface="Book Antiqua" pitchFamily="18" charset="0"/>
                <a:cs typeface="Times New Roman"/>
              </a:rPr>
              <a:t> </a:t>
            </a:r>
            <a:r>
              <a:rPr lang="en-GB" sz="2400" dirty="0" smtClean="0">
                <a:latin typeface="Book Antiqua" pitchFamily="18" charset="0"/>
                <a:cs typeface="Times New Roman"/>
              </a:rPr>
              <a:t>processing </a:t>
            </a:r>
            <a:r>
              <a:rPr lang="en-GB" sz="2400" spc="21" dirty="0" smtClean="0">
                <a:latin typeface="Book Antiqua" pitchFamily="18" charset="0"/>
                <a:cs typeface="Times New Roman"/>
              </a:rPr>
              <a:t> </a:t>
            </a:r>
            <a:r>
              <a:rPr lang="en-GB" sz="2400" dirty="0" smtClean="0">
                <a:latin typeface="Book Antiqua" pitchFamily="18" charset="0"/>
                <a:cs typeface="Times New Roman"/>
              </a:rPr>
              <a:t>of</a:t>
            </a:r>
            <a:r>
              <a:rPr lang="en-GB" sz="2400" spc="64" dirty="0" smtClean="0">
                <a:latin typeface="Book Antiqua" pitchFamily="18" charset="0"/>
                <a:cs typeface="Times New Roman"/>
              </a:rPr>
              <a:t> </a:t>
            </a:r>
            <a:r>
              <a:rPr lang="en-GB" sz="2400" dirty="0" smtClean="0">
                <a:latin typeface="Book Antiqua" pitchFamily="18" charset="0"/>
                <a:cs typeface="Times New Roman"/>
              </a:rPr>
              <a:t>the</a:t>
            </a:r>
            <a:r>
              <a:rPr lang="en-GB" sz="2400" spc="173" dirty="0" smtClean="0">
                <a:latin typeface="Book Antiqua" pitchFamily="18" charset="0"/>
                <a:cs typeface="Times New Roman"/>
              </a:rPr>
              <a:t> </a:t>
            </a:r>
            <a:r>
              <a:rPr lang="en-GB" sz="2400" dirty="0" smtClean="0">
                <a:latin typeface="Book Antiqua" pitchFamily="18" charset="0"/>
                <a:cs typeface="Times New Roman"/>
              </a:rPr>
              <a:t>input</a:t>
            </a:r>
            <a:r>
              <a:rPr lang="en-GB" sz="2400" spc="220" dirty="0" smtClean="0">
                <a:latin typeface="Book Antiqua" pitchFamily="18" charset="0"/>
                <a:cs typeface="Times New Roman"/>
              </a:rPr>
              <a:t> </a:t>
            </a:r>
            <a:r>
              <a:rPr lang="en-GB" sz="2400" dirty="0" smtClean="0">
                <a:latin typeface="Book Antiqua" pitchFamily="18" charset="0"/>
                <a:cs typeface="Times New Roman"/>
              </a:rPr>
              <a:t>signal</a:t>
            </a:r>
            <a:r>
              <a:rPr lang="en-GB" sz="2400" spc="110" dirty="0" smtClean="0">
                <a:latin typeface="Book Antiqua" pitchFamily="18" charset="0"/>
                <a:cs typeface="Times New Roman"/>
              </a:rPr>
              <a:t> </a:t>
            </a:r>
            <a:r>
              <a:rPr lang="en-GB" sz="2400" dirty="0" smtClean="0">
                <a:latin typeface="Book Antiqua" pitchFamily="18" charset="0"/>
                <a:cs typeface="Times New Roman"/>
              </a:rPr>
              <a:t>to</a:t>
            </a:r>
            <a:r>
              <a:rPr lang="en-GB" sz="2400" spc="123" dirty="0" smtClean="0">
                <a:latin typeface="Book Antiqua" pitchFamily="18" charset="0"/>
                <a:cs typeface="Times New Roman"/>
              </a:rPr>
              <a:t> </a:t>
            </a:r>
            <a:r>
              <a:rPr lang="en-GB" sz="2400" dirty="0" smtClean="0">
                <a:latin typeface="Book Antiqua" pitchFamily="18" charset="0"/>
                <a:cs typeface="Times New Roman"/>
              </a:rPr>
              <a:t>provide </a:t>
            </a:r>
            <a:r>
              <a:rPr lang="en-GB" sz="2400" spc="39" dirty="0" smtClean="0">
                <a:latin typeface="Book Antiqua" pitchFamily="18" charset="0"/>
                <a:cs typeface="Times New Roman"/>
              </a:rPr>
              <a:t> </a:t>
            </a:r>
            <a:r>
              <a:rPr lang="en-GB" sz="2400" dirty="0" smtClean="0">
                <a:latin typeface="Book Antiqua" pitchFamily="18" charset="0"/>
                <a:cs typeface="Times New Roman"/>
              </a:rPr>
              <a:t>an</a:t>
            </a:r>
            <a:r>
              <a:rPr lang="en-GB" sz="2400" spc="118" dirty="0" smtClean="0">
                <a:latin typeface="Book Antiqua" pitchFamily="18" charset="0"/>
                <a:cs typeface="Times New Roman"/>
              </a:rPr>
              <a:t> </a:t>
            </a:r>
            <a:r>
              <a:rPr lang="en-GB" sz="2400" dirty="0" smtClean="0">
                <a:latin typeface="Book Antiqua" pitchFamily="18" charset="0"/>
                <a:cs typeface="Times New Roman"/>
              </a:rPr>
              <a:t>output</a:t>
            </a:r>
            <a:r>
              <a:rPr lang="en-GB" sz="2400" spc="210" dirty="0" smtClean="0">
                <a:latin typeface="Book Antiqua" pitchFamily="18" charset="0"/>
                <a:cs typeface="Times New Roman"/>
              </a:rPr>
              <a:t> </a:t>
            </a:r>
            <a:r>
              <a:rPr lang="en-GB" sz="2400" dirty="0" smtClean="0">
                <a:latin typeface="Book Antiqua" pitchFamily="18" charset="0"/>
                <a:cs typeface="Times New Roman"/>
              </a:rPr>
              <a:t>signal</a:t>
            </a:r>
            <a:r>
              <a:rPr lang="en-GB" sz="2400" spc="140" dirty="0" smtClean="0">
                <a:latin typeface="Book Antiqua" pitchFamily="18" charset="0"/>
                <a:cs typeface="Times New Roman"/>
              </a:rPr>
              <a:t> </a:t>
            </a:r>
            <a:r>
              <a:rPr lang="en-GB" sz="2400" dirty="0" smtClean="0">
                <a:latin typeface="Book Antiqua" pitchFamily="18" charset="0"/>
                <a:cs typeface="Times New Roman"/>
              </a:rPr>
              <a:t>variabl</a:t>
            </a:r>
            <a:r>
              <a:rPr lang="en-GB" sz="2400" spc="-34" dirty="0" smtClean="0">
                <a:latin typeface="Book Antiqua" pitchFamily="18" charset="0"/>
                <a:cs typeface="Times New Roman"/>
              </a:rPr>
              <a:t>e</a:t>
            </a:r>
            <a:r>
              <a:rPr lang="en-GB" sz="2400" dirty="0" smtClean="0">
                <a:latin typeface="Book Antiqua" pitchFamily="18" charset="0"/>
                <a:cs typeface="Times New Roman"/>
              </a:rPr>
              <a:t>,</a:t>
            </a:r>
            <a:r>
              <a:rPr lang="en-GB" sz="2400" spc="247" dirty="0" smtClean="0">
                <a:latin typeface="Book Antiqua" pitchFamily="18" charset="0"/>
                <a:cs typeface="Times New Roman"/>
              </a:rPr>
              <a:t> </a:t>
            </a:r>
            <a:r>
              <a:rPr lang="en-GB" sz="2400" dirty="0" smtClean="0">
                <a:latin typeface="Book Antiqua" pitchFamily="18" charset="0"/>
                <a:cs typeface="Times New Roman"/>
              </a:rPr>
              <a:t>often  with</a:t>
            </a:r>
            <a:r>
              <a:rPr lang="en-GB" sz="2400" spc="151" dirty="0" smtClean="0">
                <a:latin typeface="Book Antiqua" pitchFamily="18" charset="0"/>
                <a:cs typeface="Times New Roman"/>
              </a:rPr>
              <a:t> </a:t>
            </a:r>
            <a:r>
              <a:rPr lang="en-GB" sz="2400" dirty="0" smtClean="0">
                <a:latin typeface="Book Antiqua" pitchFamily="18" charset="0"/>
                <a:cs typeface="Times New Roman"/>
              </a:rPr>
              <a:t>a</a:t>
            </a:r>
            <a:r>
              <a:rPr lang="en-GB" sz="2400" spc="98" dirty="0" smtClean="0">
                <a:latin typeface="Book Antiqua" pitchFamily="18" charset="0"/>
                <a:cs typeface="Times New Roman"/>
              </a:rPr>
              <a:t> </a:t>
            </a:r>
            <a:r>
              <a:rPr lang="en-GB" sz="2400" dirty="0" smtClean="0">
                <a:latin typeface="Book Antiqua" pitchFamily="18" charset="0"/>
                <a:cs typeface="Times New Roman"/>
              </a:rPr>
              <a:t>power </a:t>
            </a:r>
            <a:r>
              <a:rPr lang="en-GB" sz="2400" spc="19" dirty="0" smtClean="0">
                <a:latin typeface="Book Antiqua" pitchFamily="18" charset="0"/>
                <a:cs typeface="Times New Roman"/>
              </a:rPr>
              <a:t> </a:t>
            </a:r>
            <a:r>
              <a:rPr lang="en-GB" sz="2400" dirty="0" smtClean="0">
                <a:latin typeface="Book Antiqua" pitchFamily="18" charset="0"/>
                <a:cs typeface="Times New Roman"/>
              </a:rPr>
              <a:t>amplification.</a:t>
            </a:r>
            <a:r>
              <a:rPr lang="en-GB" sz="2400" spc="-82" dirty="0" smtClean="0">
                <a:latin typeface="Book Antiqua" pitchFamily="18" charset="0"/>
                <a:cs typeface="Times New Roman"/>
              </a:rPr>
              <a:t> </a:t>
            </a:r>
            <a:r>
              <a:rPr lang="en-GB" sz="2400" dirty="0" smtClean="0">
                <a:latin typeface="Book Antiqua" pitchFamily="18" charset="0"/>
                <a:cs typeface="Times New Roman"/>
              </a:rPr>
              <a:t>An</a:t>
            </a:r>
            <a:r>
              <a:rPr lang="en-GB" sz="2400" spc="215" dirty="0" smtClean="0">
                <a:latin typeface="Book Antiqua" pitchFamily="18" charset="0"/>
                <a:cs typeface="Times New Roman"/>
              </a:rPr>
              <a:t> </a:t>
            </a:r>
            <a:r>
              <a:rPr lang="en-GB" sz="2400" dirty="0" smtClean="0">
                <a:latin typeface="Book Antiqua" pitchFamily="18" charset="0"/>
                <a:cs typeface="Times New Roman"/>
              </a:rPr>
              <a:t>open-loop </a:t>
            </a:r>
            <a:r>
              <a:rPr lang="en-GB" sz="2400" spc="5" dirty="0" smtClean="0">
                <a:latin typeface="Book Antiqua" pitchFamily="18" charset="0"/>
                <a:cs typeface="Times New Roman"/>
              </a:rPr>
              <a:t> </a:t>
            </a:r>
            <a:r>
              <a:rPr lang="en-GB" sz="2400" dirty="0" smtClean="0">
                <a:latin typeface="Book Antiqua" pitchFamily="18" charset="0"/>
                <a:cs typeface="Times New Roman"/>
              </a:rPr>
              <a:t>control</a:t>
            </a:r>
            <a:r>
              <a:rPr lang="en-GB" sz="2400" spc="105" dirty="0" smtClean="0">
                <a:latin typeface="Book Antiqua" pitchFamily="18" charset="0"/>
                <a:cs typeface="Times New Roman"/>
              </a:rPr>
              <a:t> </a:t>
            </a:r>
            <a:r>
              <a:rPr lang="en-GB" sz="2400" dirty="0" smtClean="0">
                <a:latin typeface="Book Antiqua" pitchFamily="18" charset="0"/>
                <a:cs typeface="Times New Roman"/>
              </a:rPr>
              <a:t>system utilizes</a:t>
            </a:r>
            <a:r>
              <a:rPr lang="en-GB" sz="2400" spc="212" dirty="0" smtClean="0">
                <a:latin typeface="Book Antiqua" pitchFamily="18" charset="0"/>
                <a:cs typeface="Times New Roman"/>
              </a:rPr>
              <a:t> </a:t>
            </a:r>
            <a:r>
              <a:rPr lang="en-GB" sz="2400" dirty="0" smtClean="0">
                <a:latin typeface="Book Antiqua" pitchFamily="18" charset="0"/>
                <a:cs typeface="Times New Roman"/>
              </a:rPr>
              <a:t>a</a:t>
            </a:r>
            <a:r>
              <a:rPr lang="en-GB" sz="2400" spc="93" dirty="0" smtClean="0">
                <a:latin typeface="Book Antiqua" pitchFamily="18" charset="0"/>
                <a:cs typeface="Times New Roman"/>
              </a:rPr>
              <a:t> </a:t>
            </a:r>
            <a:r>
              <a:rPr lang="en-GB" sz="2400" dirty="0" smtClean="0">
                <a:latin typeface="Book Antiqua" pitchFamily="18" charset="0"/>
                <a:cs typeface="Times New Roman"/>
              </a:rPr>
              <a:t>controller</a:t>
            </a:r>
            <a:r>
              <a:rPr lang="en-GB" sz="2400" spc="14" dirty="0" smtClean="0">
                <a:latin typeface="Book Antiqua" pitchFamily="18" charset="0"/>
                <a:cs typeface="Times New Roman"/>
              </a:rPr>
              <a:t> </a:t>
            </a:r>
            <a:r>
              <a:rPr lang="en-GB" sz="2400" dirty="0" smtClean="0">
                <a:latin typeface="Book Antiqua" pitchFamily="18" charset="0"/>
                <a:cs typeface="Times New Roman"/>
              </a:rPr>
              <a:t>or</a:t>
            </a:r>
            <a:r>
              <a:rPr lang="en-GB" sz="2400" spc="148" dirty="0" smtClean="0">
                <a:latin typeface="Book Antiqua" pitchFamily="18" charset="0"/>
                <a:cs typeface="Times New Roman"/>
              </a:rPr>
              <a:t> </a:t>
            </a:r>
            <a:r>
              <a:rPr lang="en-GB" sz="2400" dirty="0" smtClean="0">
                <a:latin typeface="Book Antiqua" pitchFamily="18" charset="0"/>
                <a:cs typeface="Times New Roman"/>
              </a:rPr>
              <a:t>control </a:t>
            </a:r>
            <a:r>
              <a:rPr lang="en-GB" sz="2400" spc="44" dirty="0" smtClean="0">
                <a:latin typeface="Book Antiqua" pitchFamily="18" charset="0"/>
                <a:cs typeface="Times New Roman"/>
              </a:rPr>
              <a:t> </a:t>
            </a:r>
            <a:r>
              <a:rPr lang="en-GB" sz="2400" dirty="0" smtClean="0">
                <a:latin typeface="Book Antiqua" pitchFamily="18" charset="0"/>
                <a:cs typeface="Times New Roman"/>
              </a:rPr>
              <a:t>actuator</a:t>
            </a:r>
            <a:r>
              <a:rPr lang="en-GB" sz="2400" spc="9" dirty="0" smtClean="0">
                <a:latin typeface="Book Antiqua" pitchFamily="18" charset="0"/>
                <a:cs typeface="Times New Roman"/>
              </a:rPr>
              <a:t> </a:t>
            </a:r>
            <a:r>
              <a:rPr lang="en-GB" sz="2400" dirty="0" smtClean="0">
                <a:latin typeface="Book Antiqua" pitchFamily="18" charset="0"/>
                <a:cs typeface="Times New Roman"/>
              </a:rPr>
              <a:t>to</a:t>
            </a:r>
            <a:r>
              <a:rPr lang="en-GB" sz="2400" spc="148" dirty="0" smtClean="0">
                <a:latin typeface="Book Antiqua" pitchFamily="18" charset="0"/>
                <a:cs typeface="Times New Roman"/>
              </a:rPr>
              <a:t> </a:t>
            </a:r>
            <a:r>
              <a:rPr lang="en-GB" sz="2400" dirty="0" smtClean="0">
                <a:latin typeface="Book Antiqua" pitchFamily="18" charset="0"/>
                <a:cs typeface="Times New Roman"/>
              </a:rPr>
              <a:t>obtain </a:t>
            </a:r>
            <a:r>
              <a:rPr lang="en-GB" sz="2400" spc="64" dirty="0" smtClean="0">
                <a:latin typeface="Book Antiqua" pitchFamily="18" charset="0"/>
                <a:cs typeface="Times New Roman"/>
              </a:rPr>
              <a:t> </a:t>
            </a:r>
            <a:r>
              <a:rPr lang="en-GB" sz="2400" dirty="0" smtClean="0">
                <a:latin typeface="Book Antiqua" pitchFamily="18" charset="0"/>
                <a:cs typeface="Times New Roman"/>
              </a:rPr>
              <a:t>the</a:t>
            </a:r>
            <a:r>
              <a:rPr lang="en-GB" sz="2400" spc="198" dirty="0" smtClean="0">
                <a:latin typeface="Book Antiqua" pitchFamily="18" charset="0"/>
                <a:cs typeface="Times New Roman"/>
              </a:rPr>
              <a:t> </a:t>
            </a:r>
            <a:r>
              <a:rPr lang="en-GB" sz="2400" dirty="0" smtClean="0">
                <a:latin typeface="Book Antiqua" pitchFamily="18" charset="0"/>
                <a:cs typeface="Times New Roman"/>
              </a:rPr>
              <a:t>desired </a:t>
            </a:r>
            <a:r>
              <a:rPr lang="en-GB" sz="2400" spc="49" dirty="0" smtClean="0">
                <a:latin typeface="Book Antiqua" pitchFamily="18" charset="0"/>
                <a:cs typeface="Times New Roman"/>
              </a:rPr>
              <a:t> </a:t>
            </a:r>
            <a:r>
              <a:rPr lang="en-GB" sz="2400" dirty="0" smtClean="0">
                <a:latin typeface="Book Antiqua" pitchFamily="18" charset="0"/>
                <a:cs typeface="Times New Roman"/>
              </a:rPr>
              <a:t>respons</a:t>
            </a:r>
            <a:r>
              <a:rPr lang="en-GB" sz="2400" spc="-37" dirty="0" smtClean="0">
                <a:latin typeface="Book Antiqua" pitchFamily="18" charset="0"/>
                <a:cs typeface="Times New Roman"/>
              </a:rPr>
              <a:t>e</a:t>
            </a:r>
            <a:r>
              <a:rPr lang="en-GB" sz="2400" dirty="0" smtClean="0">
                <a:latin typeface="Book Antiqua" pitchFamily="18" charset="0"/>
                <a:cs typeface="Times New Roman"/>
              </a:rPr>
              <a:t>,</a:t>
            </a:r>
            <a:r>
              <a:rPr lang="en-GB" sz="2400" spc="-17" dirty="0" smtClean="0">
                <a:latin typeface="Book Antiqua" pitchFamily="18" charset="0"/>
                <a:cs typeface="Times New Roman"/>
              </a:rPr>
              <a:t> </a:t>
            </a:r>
            <a:r>
              <a:rPr lang="en-GB" sz="2400" dirty="0" smtClean="0">
                <a:latin typeface="Book Antiqua" pitchFamily="18" charset="0"/>
                <a:cs typeface="Times New Roman"/>
              </a:rPr>
              <a:t>as</a:t>
            </a:r>
            <a:r>
              <a:rPr lang="en-GB" sz="2400" spc="89" dirty="0" smtClean="0">
                <a:latin typeface="Book Antiqua" pitchFamily="18" charset="0"/>
                <a:cs typeface="Times New Roman"/>
              </a:rPr>
              <a:t> </a:t>
            </a:r>
            <a:r>
              <a:rPr lang="en-GB" sz="2400" dirty="0" smtClean="0">
                <a:latin typeface="Book Antiqua" pitchFamily="18" charset="0"/>
                <a:cs typeface="Times New Roman"/>
              </a:rPr>
              <a:t>shown</a:t>
            </a:r>
            <a:r>
              <a:rPr lang="en-GB" sz="2400" spc="196" dirty="0" smtClean="0">
                <a:latin typeface="Book Antiqua" pitchFamily="18" charset="0"/>
                <a:cs typeface="Times New Roman"/>
              </a:rPr>
              <a:t> </a:t>
            </a:r>
            <a:r>
              <a:rPr lang="en-GB" sz="2400" dirty="0" smtClean="0">
                <a:latin typeface="Book Antiqua" pitchFamily="18" charset="0"/>
                <a:cs typeface="Times New Roman"/>
              </a:rPr>
              <a:t>in </a:t>
            </a:r>
            <a:r>
              <a:rPr lang="en-GB" sz="2400" spc="-34" dirty="0">
                <a:latin typeface="Book Antiqua" pitchFamily="18" charset="0"/>
                <a:cs typeface="Times New Roman"/>
              </a:rPr>
              <a:t>f</a:t>
            </a:r>
            <a:r>
              <a:rPr lang="en-GB" sz="2400" dirty="0" smtClean="0">
                <a:latin typeface="Book Antiqua" pitchFamily="18" charset="0"/>
                <a:cs typeface="Times New Roman"/>
              </a:rPr>
              <a:t>igure</a:t>
            </a:r>
            <a:r>
              <a:rPr lang="en-GB" sz="2400" spc="214" dirty="0" smtClean="0">
                <a:latin typeface="Book Antiqua" pitchFamily="18" charset="0"/>
                <a:cs typeface="Times New Roman"/>
              </a:rPr>
              <a:t> </a:t>
            </a:r>
            <a:r>
              <a:rPr lang="en-GB" sz="2400" dirty="0" smtClean="0">
                <a:latin typeface="Book Antiqua" pitchFamily="18" charset="0"/>
                <a:cs typeface="Times New Roman"/>
              </a:rPr>
              <a:t>1.2.</a:t>
            </a:r>
            <a:r>
              <a:rPr lang="en-GB" sz="2400" spc="-109" dirty="0" smtClean="0">
                <a:latin typeface="Book Antiqua" pitchFamily="18" charset="0"/>
                <a:cs typeface="Times New Roman"/>
              </a:rPr>
              <a:t> </a:t>
            </a:r>
            <a:r>
              <a:rPr lang="en-GB" sz="2400" dirty="0" smtClean="0">
                <a:latin typeface="Book Antiqua" pitchFamily="18" charset="0"/>
                <a:cs typeface="Times New Roman"/>
              </a:rPr>
              <a:t>An</a:t>
            </a:r>
            <a:r>
              <a:rPr lang="en-GB" sz="2400" spc="170" dirty="0" smtClean="0">
                <a:latin typeface="Book Antiqua" pitchFamily="18" charset="0"/>
                <a:cs typeface="Times New Roman"/>
              </a:rPr>
              <a:t> </a:t>
            </a:r>
            <a:r>
              <a:rPr lang="en-GB" sz="2400" dirty="0" smtClean="0">
                <a:latin typeface="Book Antiqua" pitchFamily="18" charset="0"/>
                <a:cs typeface="Times New Roman"/>
              </a:rPr>
              <a:t>open-loop</a:t>
            </a:r>
            <a:r>
              <a:rPr lang="en-GB" sz="2400" spc="-22" dirty="0" smtClean="0">
                <a:latin typeface="Book Antiqua" pitchFamily="18" charset="0"/>
                <a:cs typeface="Times New Roman"/>
              </a:rPr>
              <a:t> </a:t>
            </a:r>
            <a:r>
              <a:rPr lang="en-GB" sz="2400" dirty="0" smtClean="0">
                <a:latin typeface="Book Antiqua" pitchFamily="18" charset="0"/>
                <a:cs typeface="Times New Roman"/>
              </a:rPr>
              <a:t>system</a:t>
            </a:r>
            <a:r>
              <a:rPr lang="en-GB" sz="2400" spc="166" dirty="0" smtClean="0">
                <a:latin typeface="Book Antiqua" pitchFamily="18" charset="0"/>
                <a:cs typeface="Times New Roman"/>
              </a:rPr>
              <a:t> </a:t>
            </a:r>
            <a:r>
              <a:rPr lang="en-GB" sz="2400" dirty="0" smtClean="0">
                <a:latin typeface="Book Antiqua" pitchFamily="18" charset="0"/>
                <a:cs typeface="Times New Roman"/>
              </a:rPr>
              <a:t>is a</a:t>
            </a:r>
            <a:r>
              <a:rPr lang="en-GB" sz="2400" spc="53" dirty="0" smtClean="0">
                <a:latin typeface="Book Antiqua" pitchFamily="18" charset="0"/>
                <a:cs typeface="Times New Roman"/>
              </a:rPr>
              <a:t> </a:t>
            </a:r>
            <a:r>
              <a:rPr lang="en-GB" sz="2400" dirty="0" smtClean="0">
                <a:latin typeface="Book Antiqua" pitchFamily="18" charset="0"/>
                <a:cs typeface="Times New Roman"/>
              </a:rPr>
              <a:t>system</a:t>
            </a:r>
            <a:r>
              <a:rPr lang="en-GB" sz="2400" spc="166" dirty="0" smtClean="0">
                <a:latin typeface="Book Antiqua" pitchFamily="18" charset="0"/>
                <a:cs typeface="Times New Roman"/>
              </a:rPr>
              <a:t> </a:t>
            </a:r>
            <a:r>
              <a:rPr lang="en-GB" sz="2400" dirty="0" smtClean="0">
                <a:latin typeface="Book Antiqua" pitchFamily="18" charset="0"/>
                <a:cs typeface="Times New Roman"/>
              </a:rPr>
              <a:t>without </a:t>
            </a:r>
            <a:r>
              <a:rPr lang="en-GB" sz="2400" spc="24" dirty="0" smtClean="0">
                <a:latin typeface="Book Antiqua" pitchFamily="18" charset="0"/>
                <a:cs typeface="Times New Roman"/>
              </a:rPr>
              <a:t> </a:t>
            </a:r>
            <a:r>
              <a:rPr lang="en-GB" sz="2400" dirty="0" smtClean="0">
                <a:latin typeface="Book Antiqua" pitchFamily="18" charset="0"/>
                <a:cs typeface="Times New Roman"/>
              </a:rPr>
              <a:t>feedback.</a:t>
            </a:r>
          </a:p>
          <a:p>
            <a:pPr marL="12700" marR="12" lvl="0" indent="228600" algn="just">
              <a:spcBef>
                <a:spcPts val="0"/>
              </a:spcBef>
              <a:buClrTx/>
              <a:buSzTx/>
              <a:buNone/>
            </a:pPr>
            <a:r>
              <a:rPr lang="en-GB" sz="2400" b="1" dirty="0" smtClean="0">
                <a:latin typeface="Book Antiqua" pitchFamily="18" charset="0"/>
                <a:cs typeface="Times New Roman"/>
              </a:rPr>
              <a:t>Process - </a:t>
            </a: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a:t>
            </a:fld>
            <a:endParaRPr lang="en-GB"/>
          </a:p>
        </p:txBody>
      </p:sp>
      <p:sp>
        <p:nvSpPr>
          <p:cNvPr id="5" name="Title 4"/>
          <p:cNvSpPr>
            <a:spLocks noGrp="1"/>
          </p:cNvSpPr>
          <p:nvPr>
            <p:ph type="title"/>
          </p:nvPr>
        </p:nvSpPr>
        <p:spPr>
          <a:xfrm>
            <a:off x="457200" y="274638"/>
            <a:ext cx="8229600" cy="778098"/>
          </a:xfrm>
        </p:spPr>
        <p:txBody>
          <a:bodyPr>
            <a:normAutofit fontScale="90000"/>
          </a:bodyPr>
          <a:lstStyle/>
          <a:p>
            <a:r>
              <a:rPr lang="en-GB" sz="3200" dirty="0" smtClean="0">
                <a:solidFill>
                  <a:schemeClr val="tx1"/>
                </a:solidFill>
                <a:effectLst/>
                <a:latin typeface="Book Antiqua" pitchFamily="18" charset="0"/>
              </a:rPr>
              <a:t>Open – loop control System (without feedback)</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2677974779"/>
      </p:ext>
    </p:extLst>
  </p:cSld>
  <p:clrMapOvr>
    <a:masterClrMapping/>
  </p:clrMapOvr>
  <p:transition spd="slow">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80728"/>
            <a:ext cx="8229600" cy="5400600"/>
          </a:xfrm>
        </p:spPr>
        <p:txBody>
          <a:bodyPr>
            <a:noAutofit/>
          </a:bodyPr>
          <a:lstStyle/>
          <a:p>
            <a:pPr marL="0" lvl="0" indent="0" algn="just">
              <a:spcBef>
                <a:spcPts val="0"/>
              </a:spcBef>
              <a:buClrTx/>
              <a:buSzTx/>
              <a:buNone/>
            </a:pPr>
            <a:r>
              <a:rPr lang="en-GB" sz="2400" b="1" dirty="0">
                <a:latin typeface="Book Antiqua" pitchFamily="18" charset="0"/>
                <a:cs typeface="Arial" pitchFamily="34" charset="0"/>
              </a:rPr>
              <a:t>1</a:t>
            </a:r>
            <a:r>
              <a:rPr lang="en-GB" sz="2400" b="1" dirty="0">
                <a:latin typeface="Book Antiqua" pitchFamily="18" charset="0"/>
              </a:rPr>
              <a:t>. The Addition Rule</a:t>
            </a:r>
            <a:r>
              <a:rPr lang="en-GB" sz="2400" b="1" dirty="0" smtClean="0">
                <a:latin typeface="Book Antiqua" pitchFamily="18" charset="0"/>
              </a:rPr>
              <a:t>:</a:t>
            </a:r>
            <a:endParaRPr lang="en-GB" sz="2400" b="1" dirty="0">
              <a:latin typeface="Book Antiqua" pitchFamily="18" charset="0"/>
            </a:endParaRPr>
          </a:p>
          <a:p>
            <a:pPr marL="0" lvl="0" indent="0" algn="just">
              <a:spcBef>
                <a:spcPts val="0"/>
              </a:spcBef>
              <a:buClrTx/>
              <a:buSzTx/>
              <a:buNone/>
            </a:pPr>
            <a:r>
              <a:rPr lang="en-GB" sz="2400" dirty="0">
                <a:latin typeface="Book Antiqua" pitchFamily="18" charset="0"/>
              </a:rPr>
              <a:t>The value of the variable designated by a node is equal to the sum of all signals entering the node. This can be represented as</a:t>
            </a:r>
            <a:r>
              <a:rPr lang="en-GB" sz="2400" dirty="0" smtClean="0">
                <a:latin typeface="Book Antiqua" pitchFamily="18" charset="0"/>
              </a:rPr>
              <a:t>;</a:t>
            </a: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smtClean="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0" lvl="0" indent="0" algn="just">
              <a:spcBef>
                <a:spcPts val="0"/>
              </a:spcBef>
              <a:buClrTx/>
              <a:buSzTx/>
              <a:buNone/>
            </a:pPr>
            <a:endParaRPr lang="en-GB" sz="2400" dirty="0">
              <a:latin typeface="Book Antiqua" pitchFamily="18" charset="0"/>
            </a:endParaRPr>
          </a:p>
          <a:p>
            <a:pPr marL="109728" indent="0" algn="just">
              <a:buNone/>
            </a:pPr>
            <a:r>
              <a:rPr lang="en-GB" sz="2400" b="1" dirty="0">
                <a:latin typeface="Book Antiqua" pitchFamily="18" charset="0"/>
              </a:rPr>
              <a:t>Example: </a:t>
            </a:r>
            <a:r>
              <a:rPr lang="en-GB" sz="2400" dirty="0">
                <a:latin typeface="Book Antiqua" pitchFamily="18" charset="0"/>
              </a:rPr>
              <a:t>The signal flow graph for the equation of a line in rectangular coordinates, </a:t>
            </a:r>
            <a:r>
              <a:rPr lang="en-GB" sz="2400" i="1" dirty="0">
                <a:latin typeface="Book Antiqua" pitchFamily="18" charset="0"/>
              </a:rPr>
              <a:t>Y = </a:t>
            </a:r>
            <a:r>
              <a:rPr lang="en-GB" sz="2400" i="1" dirty="0" err="1">
                <a:latin typeface="Book Antiqua" pitchFamily="18" charset="0"/>
              </a:rPr>
              <a:t>mX</a:t>
            </a:r>
            <a:r>
              <a:rPr lang="en-GB" sz="2400" i="1" dirty="0">
                <a:latin typeface="Book Antiqua" pitchFamily="18" charset="0"/>
              </a:rPr>
              <a:t> + b</a:t>
            </a:r>
            <a:r>
              <a:rPr lang="en-GB" sz="2400" dirty="0">
                <a:latin typeface="Book Antiqua" pitchFamily="18" charset="0"/>
              </a:rPr>
              <a:t>, is given below. Since </a:t>
            </a:r>
            <a:r>
              <a:rPr lang="en-GB" sz="2400" i="1" dirty="0">
                <a:latin typeface="Book Antiqua" pitchFamily="18" charset="0"/>
              </a:rPr>
              <a:t>b</a:t>
            </a:r>
            <a:r>
              <a:rPr lang="en-GB" sz="2400" dirty="0">
                <a:latin typeface="Book Antiqua" pitchFamily="18" charset="0"/>
              </a:rPr>
              <a:t> is a constant it </a:t>
            </a:r>
            <a:r>
              <a:rPr lang="en-GB" sz="2400" dirty="0" smtClean="0">
                <a:latin typeface="Book Antiqua" pitchFamily="18" charset="0"/>
              </a:rPr>
              <a:t>may </a:t>
            </a:r>
            <a:r>
              <a:rPr lang="en-GB" sz="2400" dirty="0">
                <a:latin typeface="Book Antiqua" pitchFamily="18" charset="0"/>
              </a:rPr>
              <a:t>represent a node or a transmission </a:t>
            </a:r>
            <a:r>
              <a:rPr lang="en-GB" sz="2400" dirty="0" smtClean="0">
                <a:latin typeface="Book Antiqua" pitchFamily="18" charset="0"/>
              </a:rPr>
              <a:t>function</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40</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869" y="2781072"/>
            <a:ext cx="1549126"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49" y="2192600"/>
            <a:ext cx="4719923" cy="174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524" y="5085184"/>
            <a:ext cx="3794400" cy="12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512716"/>
      </p:ext>
    </p:extLst>
  </p:cSld>
  <p:clrMapOvr>
    <a:masterClrMapping/>
  </p:clrMapOvr>
  <p:transition spd="slow">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208" y="627516"/>
            <a:ext cx="8229600" cy="5825820"/>
          </a:xfrm>
        </p:spPr>
        <p:txBody>
          <a:bodyPr>
            <a:noAutofit/>
          </a:bodyPr>
          <a:lstStyle/>
          <a:p>
            <a:pPr marL="0" lvl="0" indent="0">
              <a:spcBef>
                <a:spcPts val="0"/>
              </a:spcBef>
              <a:buClrTx/>
              <a:buSzTx/>
              <a:buNone/>
            </a:pPr>
            <a:r>
              <a:rPr lang="en-GB" sz="2400" b="1" dirty="0">
                <a:latin typeface="Book Antiqua" pitchFamily="18" charset="0"/>
                <a:cs typeface="Arial" pitchFamily="34" charset="0"/>
              </a:rPr>
              <a:t>2. </a:t>
            </a:r>
            <a:r>
              <a:rPr lang="en-GB" sz="2400" b="1" dirty="0">
                <a:latin typeface="Book Antiqua" pitchFamily="18" charset="0"/>
              </a:rPr>
              <a:t>The Transmission Rule</a:t>
            </a:r>
            <a:r>
              <a:rPr lang="en-GB" sz="2400" b="1" dirty="0" smtClean="0">
                <a:latin typeface="Book Antiqua" pitchFamily="18" charset="0"/>
              </a:rPr>
              <a:t>:</a:t>
            </a:r>
            <a:endParaRPr lang="en-GB" sz="2400" dirty="0">
              <a:latin typeface="Book Antiqua" pitchFamily="18" charset="0"/>
            </a:endParaRPr>
          </a:p>
          <a:p>
            <a:pPr marL="0" lvl="0" indent="0">
              <a:spcBef>
                <a:spcPts val="0"/>
              </a:spcBef>
              <a:buClrTx/>
              <a:buSzTx/>
              <a:buNone/>
            </a:pPr>
            <a:r>
              <a:rPr lang="en-GB" sz="2400" dirty="0">
                <a:latin typeface="Book Antiqua" pitchFamily="18" charset="0"/>
              </a:rPr>
              <a:t>The value of the variable designed by a node </a:t>
            </a:r>
            <a:r>
              <a:rPr lang="en-GB" sz="2400" dirty="0" smtClean="0">
                <a:latin typeface="Book Antiqua" pitchFamily="18" charset="0"/>
              </a:rPr>
              <a:t>is transmitted </a:t>
            </a:r>
            <a:r>
              <a:rPr lang="en-GB" sz="2400" dirty="0">
                <a:latin typeface="Book Antiqua" pitchFamily="18" charset="0"/>
              </a:rPr>
              <a:t>on every branch leaving that node</a:t>
            </a:r>
            <a:r>
              <a:rPr lang="en-GB" sz="2400" dirty="0" smtClean="0">
                <a:latin typeface="Book Antiqua" pitchFamily="18" charset="0"/>
              </a:rPr>
              <a:t>.</a:t>
            </a:r>
          </a:p>
          <a:p>
            <a:pPr marL="285750" lvl="0" indent="-285750">
              <a:spcBef>
                <a:spcPts val="0"/>
              </a:spcBef>
              <a:buClrTx/>
              <a:buSzTx/>
              <a:buFont typeface="Arial" pitchFamily="34" charset="0"/>
              <a:buChar char="•"/>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smtClean="0">
              <a:latin typeface="Book Antiqua" pitchFamily="18" charset="0"/>
            </a:endParaRPr>
          </a:p>
          <a:p>
            <a:pPr marL="0" lvl="0" indent="0">
              <a:spcBef>
                <a:spcPts val="0"/>
              </a:spcBef>
              <a:buClrTx/>
              <a:buSzTx/>
              <a:buNone/>
            </a:pPr>
            <a:endParaRPr lang="en-GB" sz="2400" dirty="0" smtClean="0">
              <a:latin typeface="Book Antiqua" pitchFamily="18" charset="0"/>
            </a:endParaRPr>
          </a:p>
          <a:p>
            <a:pPr marL="285750" lvl="0" indent="-285750">
              <a:spcBef>
                <a:spcPts val="0"/>
              </a:spcBef>
              <a:buClrTx/>
              <a:buSzTx/>
              <a:buFont typeface="Arial" pitchFamily="34" charset="0"/>
              <a:buChar char="•"/>
            </a:pPr>
            <a:endParaRPr lang="en-GB" sz="2400" dirty="0" smtClean="0">
              <a:latin typeface="Book Antiqua" pitchFamily="18" charset="0"/>
            </a:endParaRPr>
          </a:p>
          <a:p>
            <a:pPr marL="0" lvl="0" indent="0">
              <a:spcBef>
                <a:spcPts val="0"/>
              </a:spcBef>
              <a:buClrTx/>
              <a:buSzTx/>
              <a:buNone/>
            </a:pPr>
            <a:endParaRPr lang="en-GB" sz="2400" dirty="0" smtClean="0">
              <a:latin typeface="Book Antiqua" pitchFamily="18" charset="0"/>
            </a:endParaRPr>
          </a:p>
          <a:p>
            <a:pPr marL="0" lvl="0" indent="0">
              <a:spcBef>
                <a:spcPts val="0"/>
              </a:spcBef>
              <a:buClrTx/>
              <a:buSzTx/>
              <a:buNone/>
            </a:pPr>
            <a:endParaRPr lang="en-GB" sz="2400" dirty="0" smtClean="0">
              <a:latin typeface="Book Antiqua" pitchFamily="18" charset="0"/>
            </a:endParaRPr>
          </a:p>
          <a:p>
            <a:pPr marL="0" lvl="0" indent="0">
              <a:spcBef>
                <a:spcPts val="0"/>
              </a:spcBef>
              <a:buClrTx/>
              <a:buSzTx/>
              <a:buNone/>
            </a:pPr>
            <a:r>
              <a:rPr lang="en-GB" sz="2400" b="1" dirty="0" smtClean="0">
                <a:latin typeface="Book Antiqua" pitchFamily="18" charset="0"/>
              </a:rPr>
              <a:t>Example</a:t>
            </a:r>
            <a:r>
              <a:rPr lang="en-GB" sz="2400" b="1" dirty="0">
                <a:latin typeface="Book Antiqua" pitchFamily="18" charset="0"/>
              </a:rPr>
              <a:t>: </a:t>
            </a:r>
            <a:r>
              <a:rPr lang="en-GB" sz="2400" dirty="0">
                <a:latin typeface="Book Antiqua" pitchFamily="18" charset="0"/>
              </a:rPr>
              <a:t>The signal flow graph of the simultaneous equations, </a:t>
            </a:r>
            <a:r>
              <a:rPr lang="en-GB" sz="2400" i="1" dirty="0" smtClean="0">
                <a:latin typeface="Book Antiqua" pitchFamily="18" charset="0"/>
                <a:cs typeface="Arial" pitchFamily="34" charset="0"/>
              </a:rPr>
              <a:t>Y </a:t>
            </a:r>
            <a:r>
              <a:rPr lang="en-GB" sz="2400" i="1" dirty="0">
                <a:latin typeface="Book Antiqua" pitchFamily="18" charset="0"/>
                <a:cs typeface="Arial" pitchFamily="34" charset="0"/>
              </a:rPr>
              <a:t>= 3X</a:t>
            </a:r>
            <a:r>
              <a:rPr lang="en-GB" sz="2400" dirty="0">
                <a:latin typeface="Book Antiqua" pitchFamily="18" charset="0"/>
              </a:rPr>
              <a:t>, and, </a:t>
            </a:r>
            <a:r>
              <a:rPr lang="en-GB" sz="2400" i="1" dirty="0">
                <a:latin typeface="Book Antiqua" pitchFamily="18" charset="0"/>
                <a:cs typeface="Arial" pitchFamily="34" charset="0"/>
              </a:rPr>
              <a:t>Z = -4X</a:t>
            </a:r>
            <a:r>
              <a:rPr lang="en-GB" sz="2400" dirty="0">
                <a:latin typeface="Book Antiqua" pitchFamily="18" charset="0"/>
              </a:rPr>
              <a:t>,  is given in the figure below. </a:t>
            </a:r>
          </a:p>
          <a:p>
            <a:pPr marL="0" lvl="0" indent="0">
              <a:spcBef>
                <a:spcPts val="0"/>
              </a:spcBef>
              <a:buClrTx/>
              <a:buSzTx/>
              <a:buNone/>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41</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3583"/>
          <a:stretch/>
        </p:blipFill>
        <p:spPr bwMode="auto">
          <a:xfrm>
            <a:off x="323172" y="1919714"/>
            <a:ext cx="3528748" cy="40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919714"/>
            <a:ext cx="4962525" cy="189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4941168"/>
            <a:ext cx="49149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775539"/>
      </p:ext>
    </p:extLst>
  </p:cSld>
  <p:clrMapOvr>
    <a:masterClrMapping/>
  </p:clrMapOvr>
  <p:transition spd="slow">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012" y="805978"/>
            <a:ext cx="8229600" cy="5647358"/>
          </a:xfrm>
        </p:spPr>
        <p:txBody>
          <a:bodyPr>
            <a:noAutofit/>
          </a:bodyPr>
          <a:lstStyle/>
          <a:p>
            <a:pPr marL="0" lvl="0" indent="0">
              <a:spcBef>
                <a:spcPts val="0"/>
              </a:spcBef>
              <a:buClrTx/>
              <a:buSzTx/>
              <a:buNone/>
            </a:pPr>
            <a:r>
              <a:rPr lang="en-GB" sz="2400" b="1" dirty="0">
                <a:latin typeface="Book Antiqua" pitchFamily="18" charset="0"/>
                <a:cs typeface="Arial" pitchFamily="34" charset="0"/>
              </a:rPr>
              <a:t>3</a:t>
            </a:r>
            <a:r>
              <a:rPr lang="en-GB" sz="2400" b="1" dirty="0">
                <a:latin typeface="Book Antiqua" pitchFamily="18" charset="0"/>
              </a:rPr>
              <a:t>. The Multiplication Rule</a:t>
            </a:r>
            <a:r>
              <a:rPr lang="en-GB" sz="2400" b="1" dirty="0" smtClean="0">
                <a:latin typeface="Book Antiqua" pitchFamily="18" charset="0"/>
              </a:rPr>
              <a:t>:</a:t>
            </a:r>
            <a:endParaRPr lang="en-GB" sz="2400" dirty="0">
              <a:latin typeface="Book Antiqua" pitchFamily="18" charset="0"/>
            </a:endParaRPr>
          </a:p>
          <a:p>
            <a:pPr marL="0" lvl="0" indent="0" algn="just">
              <a:spcBef>
                <a:spcPts val="0"/>
              </a:spcBef>
              <a:buClrTx/>
              <a:buSzTx/>
              <a:buNone/>
            </a:pPr>
            <a:r>
              <a:rPr lang="en-GB" sz="2400" dirty="0">
                <a:latin typeface="Book Antiqua" pitchFamily="18" charset="0"/>
              </a:rPr>
              <a:t>A cascaded or series connection of n-1 branches with transmission functions                             </a:t>
            </a:r>
            <a:r>
              <a:rPr lang="en-GB" sz="2400" dirty="0" smtClean="0">
                <a:latin typeface="Book Antiqua" pitchFamily="18" charset="0"/>
              </a:rPr>
              <a:t>,                                can </a:t>
            </a:r>
            <a:r>
              <a:rPr lang="en-GB" sz="2400" dirty="0">
                <a:latin typeface="Book Antiqua" pitchFamily="18" charset="0"/>
              </a:rPr>
              <a:t>be replace by a single branch with a new transmission function equal to the product of the old ones. That </a:t>
            </a:r>
            <a:r>
              <a:rPr lang="en-GB" sz="2400" dirty="0" smtClean="0">
                <a:latin typeface="Book Antiqua" pitchFamily="18" charset="0"/>
              </a:rPr>
              <a:t>is</a:t>
            </a:r>
          </a:p>
          <a:p>
            <a:pPr marL="285750" lvl="0" indent="-285750" algn="just">
              <a:spcBef>
                <a:spcPts val="0"/>
              </a:spcBef>
              <a:buClrTx/>
              <a:buSzTx/>
              <a:buFont typeface="Arial" pitchFamily="34" charset="0"/>
              <a:buChar char="•"/>
            </a:pPr>
            <a:endParaRPr lang="en-GB" sz="2400" dirty="0" smtClean="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smtClean="0">
              <a:latin typeface="Book Antiqua" pitchFamily="18" charset="0"/>
            </a:endParaRPr>
          </a:p>
          <a:p>
            <a:pPr marL="285750" lvl="0" indent="-285750" algn="just">
              <a:spcBef>
                <a:spcPts val="0"/>
              </a:spcBef>
              <a:buClrTx/>
              <a:buSzTx/>
              <a:buFont typeface="Arial" pitchFamily="34" charset="0"/>
              <a:buChar char="•"/>
            </a:pPr>
            <a:endParaRPr lang="en-GB" sz="2400" dirty="0" smtClean="0">
              <a:latin typeface="Book Antiqua" pitchFamily="18" charset="0"/>
            </a:endParaRPr>
          </a:p>
          <a:p>
            <a:pPr marL="285750" lvl="0" indent="-285750" algn="just">
              <a:spcBef>
                <a:spcPts val="0"/>
              </a:spcBef>
              <a:buClrTx/>
              <a:buSzTx/>
              <a:buFont typeface="Arial" pitchFamily="34" charset="0"/>
              <a:buChar char="•"/>
            </a:pPr>
            <a:r>
              <a:rPr lang="en-GB" sz="2400" dirty="0" smtClean="0">
                <a:latin typeface="Book Antiqua" pitchFamily="18" charset="0"/>
              </a:rPr>
              <a:t>Example</a:t>
            </a:r>
            <a:r>
              <a:rPr lang="en-GB" sz="2400" dirty="0">
                <a:latin typeface="Book Antiqua" pitchFamily="18" charset="0"/>
              </a:rPr>
              <a:t>: The signal flow graph of the simultaneous equations </a:t>
            </a:r>
            <a:r>
              <a:rPr lang="en-GB" sz="2400" i="1" dirty="0">
                <a:latin typeface="Book Antiqua" pitchFamily="18" charset="0"/>
                <a:cs typeface="Arial" pitchFamily="34" charset="0"/>
              </a:rPr>
              <a:t>Y = 10X, Z = -20Y, </a:t>
            </a:r>
            <a:r>
              <a:rPr lang="en-GB" sz="2400" dirty="0">
                <a:latin typeface="Book Antiqua" pitchFamily="18" charset="0"/>
              </a:rPr>
              <a:t>is given in</a:t>
            </a:r>
          </a:p>
          <a:p>
            <a:pPr marL="285750" lvl="0" indent="-285750" algn="just">
              <a:spcBef>
                <a:spcPts val="0"/>
              </a:spcBef>
              <a:buClrTx/>
              <a:buSzTx/>
              <a:buFont typeface="Arial" pitchFamily="34" charset="0"/>
              <a:buChar char="•"/>
            </a:pPr>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42</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560889"/>
            <a:ext cx="3384376" cy="37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157192"/>
            <a:ext cx="7676472" cy="93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27" y="2888976"/>
            <a:ext cx="8039250" cy="79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151317"/>
      </p:ext>
    </p:extLst>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0212" y="620688"/>
            <a:ext cx="8712968" cy="5976664"/>
          </a:xfrm>
        </p:spPr>
        <p:txBody>
          <a:bodyPr/>
          <a:lstStyle/>
          <a:p>
            <a:pPr marL="109728" indent="0">
              <a:buNone/>
            </a:pPr>
            <a:r>
              <a:rPr lang="en-GB" sz="2400" b="1" dirty="0">
                <a:latin typeface="Book Antiqua" pitchFamily="18" charset="0"/>
                <a:ea typeface="+mj-ea"/>
                <a:cs typeface="+mj-cs"/>
              </a:rPr>
              <a:t>Converting Cascaded Block Diagram into a Signal Flow </a:t>
            </a:r>
            <a:r>
              <a:rPr lang="en-GB" sz="2400" b="1" dirty="0" smtClean="0">
                <a:latin typeface="Book Antiqua" pitchFamily="18" charset="0"/>
                <a:ea typeface="+mj-ea"/>
                <a:cs typeface="+mj-cs"/>
              </a:rPr>
              <a:t>Graph</a:t>
            </a:r>
          </a:p>
          <a:p>
            <a:pPr marL="109728" indent="0">
              <a:buNone/>
            </a:pPr>
            <a:endParaRPr lang="en-GB" sz="2400" b="1" dirty="0">
              <a:latin typeface="Book Antiqua" pitchFamily="18" charset="0"/>
              <a:ea typeface="+mj-ea"/>
              <a:cs typeface="+mj-cs"/>
            </a:endParaRPr>
          </a:p>
          <a:p>
            <a:pPr marL="109728" indent="0">
              <a:buNone/>
            </a:pPr>
            <a:endParaRPr lang="en-GB" sz="2400" b="1" dirty="0" smtClean="0">
              <a:latin typeface="Book Antiqua" pitchFamily="18" charset="0"/>
              <a:ea typeface="+mj-ea"/>
              <a:cs typeface="+mj-cs"/>
            </a:endParaRPr>
          </a:p>
          <a:p>
            <a:pPr marL="109728" indent="0">
              <a:buNone/>
            </a:pPr>
            <a:endParaRPr lang="en-GB" sz="2400" b="1" dirty="0">
              <a:latin typeface="Book Antiqua" pitchFamily="18" charset="0"/>
              <a:ea typeface="+mj-ea"/>
              <a:cs typeface="+mj-cs"/>
            </a:endParaRP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First thing is to draw the signal nodes for the system.</a:t>
            </a: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Next thing is to interconnect the signal nodes with system branches.</a:t>
            </a: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The signal nodes for the system are shown in figure (a).</a:t>
            </a: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 The interconnection of the nodes with branches that represent the subsystem is shown in figure (b).</a:t>
            </a:r>
          </a:p>
          <a:p>
            <a:pPr marL="109728" indent="0">
              <a:buNone/>
            </a:pPr>
            <a:endParaRPr lang="en-GB" sz="2400" b="1" dirty="0" smtClean="0">
              <a:latin typeface="Book Antiqua" pitchFamily="18" charset="0"/>
              <a:ea typeface="+mj-ea"/>
              <a:cs typeface="+mj-cs"/>
            </a:endParaRP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43</a:t>
            </a:fld>
            <a:endParaRPr lang="en-GB"/>
          </a:p>
        </p:txBody>
      </p:sp>
      <p:sp>
        <p:nvSpPr>
          <p:cNvPr id="5" name="Title 4"/>
          <p:cNvSpPr>
            <a:spLocks noGrp="1"/>
          </p:cNvSpPr>
          <p:nvPr>
            <p:ph type="title"/>
          </p:nvPr>
        </p:nvSpPr>
        <p:spPr>
          <a:xfrm>
            <a:off x="471896" y="188640"/>
            <a:ext cx="8229600" cy="418058"/>
          </a:xfrm>
        </p:spPr>
        <p:txBody>
          <a:bodyPr>
            <a:noAutofit/>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07" y="1484784"/>
            <a:ext cx="7553779"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98" y="4869160"/>
            <a:ext cx="7230195" cy="11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746159"/>
      </p:ext>
    </p:extLst>
  </p:cSld>
  <p:clrMapOvr>
    <a:masterClrMapping/>
  </p:clrMapOvr>
  <p:transition spd="slow">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885" y="567648"/>
            <a:ext cx="8922452" cy="5957665"/>
          </a:xfrm>
        </p:spPr>
        <p:txBody>
          <a:bodyPr/>
          <a:lstStyle/>
          <a:p>
            <a:pPr marL="109728" indent="0">
              <a:buNone/>
            </a:pPr>
            <a:r>
              <a:rPr lang="en-GB" sz="2400" b="1" dirty="0">
                <a:latin typeface="Book Antiqua" pitchFamily="18" charset="0"/>
                <a:ea typeface="+mj-ea"/>
                <a:cs typeface="+mj-cs"/>
              </a:rPr>
              <a:t>Converting Parallel System Block Diagram into a Signal Flow Graph: </a:t>
            </a:r>
          </a:p>
          <a:p>
            <a:pPr marL="109728" indent="0">
              <a:buNone/>
            </a:pPr>
            <a:endParaRPr lang="en-GB" sz="2400" dirty="0" smtClean="0">
              <a:latin typeface="Book Antiqua" pitchFamily="18" charset="0"/>
              <a:ea typeface="+mj-ea"/>
              <a:cs typeface="+mj-cs"/>
            </a:endParaRPr>
          </a:p>
          <a:p>
            <a:pPr marL="109728" indent="0">
              <a:buNone/>
            </a:pPr>
            <a:endParaRPr lang="en-GB" sz="2400" dirty="0">
              <a:latin typeface="Book Antiqua" pitchFamily="18" charset="0"/>
              <a:ea typeface="+mj-ea"/>
              <a:cs typeface="+mj-cs"/>
            </a:endParaRPr>
          </a:p>
          <a:p>
            <a:pPr marL="109728" indent="0">
              <a:buNone/>
            </a:pPr>
            <a:endParaRPr lang="en-GB" sz="2400" dirty="0" smtClean="0">
              <a:latin typeface="Book Antiqua" pitchFamily="18" charset="0"/>
              <a:ea typeface="+mj-ea"/>
              <a:cs typeface="+mj-cs"/>
            </a:endParaRPr>
          </a:p>
          <a:p>
            <a:pPr marL="109728" indent="0">
              <a:buNone/>
            </a:pPr>
            <a:endParaRPr lang="en-GB" sz="2400" dirty="0">
              <a:latin typeface="Book Antiqua" pitchFamily="18" charset="0"/>
              <a:ea typeface="+mj-ea"/>
              <a:cs typeface="+mj-cs"/>
            </a:endParaRPr>
          </a:p>
          <a:p>
            <a:pPr marL="285750" lvl="0" indent="-285750">
              <a:spcBef>
                <a:spcPts val="0"/>
              </a:spcBef>
              <a:buClrTx/>
              <a:buSzTx/>
              <a:buFont typeface="Arial" pitchFamily="34" charset="0"/>
              <a:buChar char="•"/>
            </a:pPr>
            <a:endParaRPr lang="en-GB" sz="1800" dirty="0" smtClean="0">
              <a:solidFill>
                <a:prstClr val="black"/>
              </a:solidFill>
              <a:latin typeface="Book Antiqua" pitchFamily="18" charset="0"/>
            </a:endParaRPr>
          </a:p>
          <a:p>
            <a:pPr marL="109728" indent="0">
              <a:buNone/>
            </a:pPr>
            <a:endParaRPr lang="en-GB" sz="2400" dirty="0" smtClean="0">
              <a:latin typeface="Book Antiqua" pitchFamily="18" charset="0"/>
              <a:ea typeface="+mj-ea"/>
              <a:cs typeface="+mj-cs"/>
            </a:endParaRPr>
          </a:p>
          <a:p>
            <a:endParaRPr lang="en-GB"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44</a:t>
            </a:fld>
            <a:endParaRPr lang="en-GB"/>
          </a:p>
        </p:txBody>
      </p:sp>
      <p:sp>
        <p:nvSpPr>
          <p:cNvPr id="5" name="Title 4"/>
          <p:cNvSpPr>
            <a:spLocks noGrp="1"/>
          </p:cNvSpPr>
          <p:nvPr>
            <p:ph type="title"/>
          </p:nvPr>
        </p:nvSpPr>
        <p:spPr>
          <a:xfrm>
            <a:off x="494602" y="188640"/>
            <a:ext cx="8229600" cy="418058"/>
          </a:xfrm>
        </p:spPr>
        <p:txBody>
          <a:bodyPr>
            <a:noAutofit/>
          </a:bodyPr>
          <a:lstStyle/>
          <a:p>
            <a:r>
              <a:rPr lang="en-GB" sz="2800" dirty="0" smtClean="0">
                <a:solidFill>
                  <a:schemeClr val="tx1"/>
                </a:solidFill>
                <a:effectLst/>
                <a:latin typeface="Book Antiqua" pitchFamily="18" charset="0"/>
              </a:rPr>
              <a:t>Cont.. </a:t>
            </a:r>
            <a:endParaRPr lang="en-GB" sz="28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9402" y="1340768"/>
            <a:ext cx="436293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231279"/>
            <a:ext cx="7128792" cy="229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4961" y="1484784"/>
            <a:ext cx="4464496" cy="2862322"/>
          </a:xfrm>
          <a:prstGeom prst="rect">
            <a:avLst/>
          </a:prstGeom>
          <a:noFill/>
        </p:spPr>
        <p:txBody>
          <a:bodyPr wrap="square" rtlCol="0">
            <a:spAutoFit/>
          </a:bodyPr>
          <a:lstStyle/>
          <a:p>
            <a:pPr marL="285750" lvl="0" indent="-285750" algn="just">
              <a:buFont typeface="Wingdings" pitchFamily="2" charset="2"/>
              <a:buChar char="Ø"/>
            </a:pPr>
            <a:r>
              <a:rPr lang="en-GB" sz="2000" dirty="0">
                <a:solidFill>
                  <a:prstClr val="black"/>
                </a:solidFill>
                <a:latin typeface="Book Antiqua" pitchFamily="18" charset="0"/>
              </a:rPr>
              <a:t>First thing is to draw the signal nodes for the system.</a:t>
            </a:r>
          </a:p>
          <a:p>
            <a:pPr marL="285750" lvl="0" indent="-285750" algn="just">
              <a:buFont typeface="Wingdings" pitchFamily="2" charset="2"/>
              <a:buChar char="Ø"/>
            </a:pPr>
            <a:r>
              <a:rPr lang="en-GB" sz="2000" dirty="0">
                <a:solidFill>
                  <a:prstClr val="black"/>
                </a:solidFill>
                <a:latin typeface="Book Antiqua" pitchFamily="18" charset="0"/>
              </a:rPr>
              <a:t>Next thing is to interconnect the signal nodes with system branches.</a:t>
            </a:r>
          </a:p>
          <a:p>
            <a:pPr marL="285750" lvl="0" indent="-285750" algn="just">
              <a:buFont typeface="Wingdings" pitchFamily="2" charset="2"/>
              <a:buChar char="Ø"/>
            </a:pPr>
            <a:r>
              <a:rPr lang="en-GB" sz="2000" dirty="0">
                <a:solidFill>
                  <a:prstClr val="black"/>
                </a:solidFill>
                <a:latin typeface="Book Antiqua" pitchFamily="18" charset="0"/>
              </a:rPr>
              <a:t>The signal nodes for the system are shown in figure (c).</a:t>
            </a:r>
          </a:p>
          <a:p>
            <a:pPr marL="285750" lvl="0" indent="-285750" algn="just">
              <a:buFont typeface="Wingdings" pitchFamily="2" charset="2"/>
              <a:buChar char="Ø"/>
            </a:pPr>
            <a:r>
              <a:rPr lang="en-GB" sz="2000" dirty="0">
                <a:solidFill>
                  <a:prstClr val="black"/>
                </a:solidFill>
                <a:latin typeface="Book Antiqua" pitchFamily="18" charset="0"/>
              </a:rPr>
              <a:t> The interconnection of the nodes with branches that represent the subsystem is shown in figure (d).</a:t>
            </a:r>
          </a:p>
        </p:txBody>
      </p:sp>
    </p:spTree>
    <p:extLst>
      <p:ext uri="{BB962C8B-B14F-4D97-AF65-F5344CB8AC3E}">
        <p14:creationId xmlns:p14="http://schemas.microsoft.com/office/powerpoint/2010/main" val="1442022948"/>
      </p:ext>
    </p:extLst>
  </p:cSld>
  <p:clrMapOvr>
    <a:masterClrMapping/>
  </p:clrMapOvr>
  <p:transition spd="slow">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8640960" cy="5616624"/>
          </a:xfrm>
        </p:spPr>
        <p:txBody>
          <a:bodyPr>
            <a:normAutofit/>
          </a:bodyPr>
          <a:lstStyle/>
          <a:p>
            <a:pPr marL="109728" indent="0">
              <a:buNone/>
            </a:pPr>
            <a:r>
              <a:rPr lang="en-GB" sz="2400" b="1" dirty="0">
                <a:latin typeface="Book Antiqua" pitchFamily="18" charset="0"/>
                <a:ea typeface="+mj-ea"/>
                <a:cs typeface="+mj-cs"/>
              </a:rPr>
              <a:t>Converting Feedback System Block Diagram into a Signal Flow Graph: </a:t>
            </a:r>
            <a:endParaRPr lang="en-GB" sz="2400" b="1" dirty="0" smtClean="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smtClean="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smtClean="0">
              <a:latin typeface="Book Antiqua" pitchFamily="18" charset="0"/>
              <a:ea typeface="+mj-ea"/>
              <a:cs typeface="+mj-cs"/>
            </a:endParaRPr>
          </a:p>
          <a:p>
            <a:pPr marL="109728" indent="0">
              <a:buNone/>
            </a:pPr>
            <a:endParaRPr lang="en-GB" sz="2200" dirty="0" smtClean="0">
              <a:latin typeface="Book Antiqua" pitchFamily="18" charset="0"/>
              <a:ea typeface="+mj-ea"/>
              <a:cs typeface="+mj-cs"/>
            </a:endParaRP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First thing is to draw the signal nodes for the system.</a:t>
            </a: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Next thing is to interconnect the signal nodes with system branches.</a:t>
            </a: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The signal nodes for the system are shown in figure (e).</a:t>
            </a: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 The interconnection of the nodes with branches that represent the subsystem is shown in figure (f).</a:t>
            </a:r>
          </a:p>
          <a:p>
            <a:pPr marL="109728" indent="0" algn="just">
              <a:buNone/>
            </a:pPr>
            <a:endParaRPr lang="en-GB" sz="2200" dirty="0">
              <a:latin typeface="Book Antiqua" pitchFamily="18" charset="0"/>
              <a:ea typeface="+mj-ea"/>
              <a:cs typeface="+mj-cs"/>
            </a:endParaRPr>
          </a:p>
          <a:p>
            <a:pPr marL="109728" indent="0">
              <a:buNone/>
            </a:pPr>
            <a:endParaRPr lang="en-GB" sz="2200" dirty="0" smtClean="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smtClean="0">
              <a:latin typeface="Book Antiqua" pitchFamily="18" charset="0"/>
              <a:ea typeface="+mj-ea"/>
              <a:cs typeface="+mj-cs"/>
            </a:endParaRPr>
          </a:p>
          <a:p>
            <a:pPr marL="109728" indent="0">
              <a:buNone/>
            </a:pPr>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45</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124744"/>
            <a:ext cx="420050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869160"/>
            <a:ext cx="6007800" cy="13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569949"/>
      </p:ext>
    </p:extLst>
  </p:cSld>
  <p:clrMapOvr>
    <a:masterClrMapping/>
  </p:clrMapOvr>
  <p:transition spd="slow">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8912" y="548680"/>
            <a:ext cx="8229600" cy="5976664"/>
          </a:xfrm>
        </p:spPr>
        <p:txBody>
          <a:bodyPr/>
          <a:lstStyle/>
          <a:p>
            <a:pPr marL="109728" indent="0">
              <a:buNone/>
            </a:pPr>
            <a:r>
              <a:rPr lang="en-GB" sz="2400" b="1" dirty="0" smtClean="0">
                <a:latin typeface="Book Antiqua" pitchFamily="18" charset="0"/>
                <a:ea typeface="+mj-ea"/>
                <a:cs typeface="+mj-cs"/>
              </a:rPr>
              <a:t>Example 1</a:t>
            </a:r>
            <a:r>
              <a:rPr lang="en-GB" sz="2400" b="1" dirty="0">
                <a:latin typeface="Book Antiqua" pitchFamily="18" charset="0"/>
                <a:ea typeface="+mj-ea"/>
                <a:cs typeface="+mj-cs"/>
              </a:rPr>
              <a:t>: </a:t>
            </a:r>
            <a:endParaRPr lang="en-GB" sz="2400" b="1" dirty="0" smtClean="0">
              <a:latin typeface="Book Antiqua" pitchFamily="18" charset="0"/>
              <a:ea typeface="+mj-ea"/>
              <a:cs typeface="+mj-cs"/>
            </a:endParaRPr>
          </a:p>
          <a:p>
            <a:pPr marL="109728" indent="0">
              <a:buNone/>
            </a:pPr>
            <a:r>
              <a:rPr lang="en-GB" sz="2400" b="1" dirty="0" smtClean="0">
                <a:latin typeface="Book Antiqua" pitchFamily="18" charset="0"/>
                <a:ea typeface="+mj-ea"/>
                <a:cs typeface="+mj-cs"/>
              </a:rPr>
              <a:t>Convert </a:t>
            </a:r>
            <a:r>
              <a:rPr lang="en-GB" sz="2400" b="1" dirty="0">
                <a:latin typeface="Book Antiqua" pitchFamily="18" charset="0"/>
                <a:ea typeface="+mj-ea"/>
                <a:cs typeface="+mj-cs"/>
              </a:rPr>
              <a:t>the block diagram into a signal flow </a:t>
            </a:r>
            <a:r>
              <a:rPr lang="en-GB" sz="2400" b="1" dirty="0" smtClean="0">
                <a:latin typeface="Book Antiqua" pitchFamily="18" charset="0"/>
                <a:ea typeface="+mj-ea"/>
                <a:cs typeface="+mj-cs"/>
              </a:rPr>
              <a:t>graph</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46</a:t>
            </a:fld>
            <a:endParaRPr lang="en-GB"/>
          </a:p>
        </p:txBody>
      </p:sp>
      <p:sp>
        <p:nvSpPr>
          <p:cNvPr id="5" name="Title 4"/>
          <p:cNvSpPr>
            <a:spLocks noGrp="1"/>
          </p:cNvSpPr>
          <p:nvPr>
            <p:ph type="title"/>
          </p:nvPr>
        </p:nvSpPr>
        <p:spPr>
          <a:xfrm>
            <a:off x="568912" y="116632"/>
            <a:ext cx="8229600" cy="346050"/>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148" y="1458888"/>
            <a:ext cx="6805617"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12" y="3092946"/>
            <a:ext cx="5257800" cy="105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639" y="4005064"/>
            <a:ext cx="5324475" cy="233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631374"/>
      </p:ext>
    </p:extLst>
  </p:cSld>
  <p:clrMapOvr>
    <a:masterClrMapping/>
  </p:clrMapOvr>
  <p:transition spd="slow">
    <p:cov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4704"/>
            <a:ext cx="8229600" cy="5688632"/>
          </a:xfrm>
        </p:spPr>
        <p:txBody>
          <a:bodyPr/>
          <a:lstStyle/>
          <a:p>
            <a:pPr marL="0" lvl="0" indent="0" algn="just">
              <a:spcBef>
                <a:spcPts val="0"/>
              </a:spcBef>
              <a:buClrTx/>
              <a:buSzTx/>
              <a:buNone/>
            </a:pPr>
            <a:r>
              <a:rPr lang="en-GB" sz="2200" dirty="0">
                <a:solidFill>
                  <a:prstClr val="black"/>
                </a:solidFill>
                <a:latin typeface="Book Antiqua" pitchFamily="18" charset="0"/>
              </a:rPr>
              <a:t>If desired, simplify the signal-flow graph to the one shown in Figure (c) by eliminating signals that have a single flow in and a single flow out, such as V2(s), V6(s), V7(s), and V8(s).</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47</a:t>
            </a:fld>
            <a:endParaRPr lang="en-GB"/>
          </a:p>
        </p:txBody>
      </p:sp>
      <p:sp>
        <p:nvSpPr>
          <p:cNvPr id="5" name="Title 4"/>
          <p:cNvSpPr>
            <a:spLocks noGrp="1"/>
          </p:cNvSpPr>
          <p:nvPr>
            <p:ph type="title"/>
          </p:nvPr>
        </p:nvSpPr>
        <p:spPr>
          <a:xfrm>
            <a:off x="457200" y="188640"/>
            <a:ext cx="8229600" cy="43204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844824"/>
            <a:ext cx="521970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4038988"/>
            <a:ext cx="5591175" cy="2342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720538"/>
      </p:ext>
    </p:extLst>
  </p:cSld>
  <p:clrMapOvr>
    <a:masterClrMapping/>
  </p:clrMapOvr>
  <p:transition spd="slow">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568952" cy="5832648"/>
          </a:xfrm>
        </p:spPr>
        <p:txBody>
          <a:bodyPr/>
          <a:lstStyle/>
          <a:p>
            <a:pPr marL="109728" indent="0">
              <a:buNone/>
            </a:pPr>
            <a:r>
              <a:rPr lang="en-GB" sz="2400" b="1" dirty="0" smtClean="0">
                <a:latin typeface="Book Antiqua" pitchFamily="18" charset="0"/>
                <a:ea typeface="+mj-ea"/>
                <a:cs typeface="+mj-cs"/>
              </a:rPr>
              <a:t>Example 2</a:t>
            </a:r>
            <a:r>
              <a:rPr lang="en-GB" sz="2400" b="1" dirty="0">
                <a:latin typeface="Book Antiqua" pitchFamily="18" charset="0"/>
                <a:ea typeface="+mj-ea"/>
                <a:cs typeface="+mj-cs"/>
              </a:rPr>
              <a:t>: </a:t>
            </a:r>
            <a:endParaRPr lang="en-GB" sz="2400" b="1" dirty="0" smtClean="0">
              <a:latin typeface="Book Antiqua" pitchFamily="18" charset="0"/>
              <a:ea typeface="+mj-ea"/>
              <a:cs typeface="+mj-cs"/>
            </a:endParaRPr>
          </a:p>
          <a:p>
            <a:pPr marL="109728" indent="0">
              <a:buNone/>
            </a:pPr>
            <a:r>
              <a:rPr lang="en-GB" sz="2200" dirty="0" smtClean="0">
                <a:latin typeface="Book Antiqua" pitchFamily="18" charset="0"/>
                <a:ea typeface="+mj-ea"/>
                <a:cs typeface="+mj-cs"/>
              </a:rPr>
              <a:t>Consider </a:t>
            </a:r>
            <a:r>
              <a:rPr lang="en-GB" sz="2200" dirty="0">
                <a:latin typeface="Book Antiqua" pitchFamily="18" charset="0"/>
                <a:ea typeface="+mj-ea"/>
                <a:cs typeface="+mj-cs"/>
              </a:rPr>
              <a:t>the signal flow graph below and identify the </a:t>
            </a:r>
            <a:r>
              <a:rPr lang="en-GB" sz="2200" dirty="0" smtClean="0">
                <a:latin typeface="Book Antiqua" pitchFamily="18" charset="0"/>
                <a:ea typeface="+mj-ea"/>
                <a:cs typeface="+mj-cs"/>
              </a:rPr>
              <a:t>following</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48</a:t>
            </a:fld>
            <a:endParaRPr lang="en-GB"/>
          </a:p>
        </p:txBody>
      </p:sp>
      <p:sp>
        <p:nvSpPr>
          <p:cNvPr id="5" name="Title 4"/>
          <p:cNvSpPr>
            <a:spLocks noGrp="1"/>
          </p:cNvSpPr>
          <p:nvPr>
            <p:ph type="title"/>
          </p:nvPr>
        </p:nvSpPr>
        <p:spPr>
          <a:xfrm>
            <a:off x="472060" y="188640"/>
            <a:ext cx="8229600" cy="490066"/>
          </a:xfrm>
        </p:spPr>
        <p:txBody>
          <a:bodyPr>
            <a:normAutofit fontScale="90000"/>
          </a:bodyPr>
          <a:lstStyle/>
          <a:p>
            <a:r>
              <a:rPr lang="en-GB" sz="2800" dirty="0" smtClean="0">
                <a:solidFill>
                  <a:schemeClr val="tx1"/>
                </a:solidFill>
                <a:effectLst/>
                <a:latin typeface="Book Antiqua" pitchFamily="18" charset="0"/>
              </a:rPr>
              <a:t>Cont..</a:t>
            </a:r>
            <a:endParaRPr lang="en-GB" sz="2800" dirty="0">
              <a:solidFill>
                <a:schemeClr val="tx1"/>
              </a:solidFill>
              <a:effectLst/>
              <a:latin typeface="Book Antiqua"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94060"/>
            <a:ext cx="763093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95536" y="3717033"/>
            <a:ext cx="6192688" cy="2523768"/>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Input node.</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Output node.</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Forward paths.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Feedback paths.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Self loop.</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Determine the loop gains of the feedback loops.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rPr>
              <a:t>Determine the path gains of the forward paths.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endParaRPr kumimoji="0" lang="en-GB" sz="1800" b="0" i="0" u="none" strike="noStrike" kern="0" cap="none" spc="0" normalizeH="0" baseline="0" noProof="0" dirty="0">
              <a:ln>
                <a:noFill/>
              </a:ln>
              <a:solidFill>
                <a:sysClr val="windowText" lastClr="000000"/>
              </a:solidFill>
              <a:effectLst/>
              <a:uLnTx/>
              <a:uFillTx/>
              <a:latin typeface="Book Antiqua" pitchFamily="18" charset="0"/>
            </a:endParaRPr>
          </a:p>
        </p:txBody>
      </p:sp>
    </p:spTree>
    <p:extLst>
      <p:ext uri="{BB962C8B-B14F-4D97-AF65-F5344CB8AC3E}">
        <p14:creationId xmlns:p14="http://schemas.microsoft.com/office/powerpoint/2010/main" val="3767274643"/>
      </p:ext>
    </p:extLst>
  </p:cSld>
  <p:clrMapOvr>
    <a:masterClrMapping/>
  </p:clrMapOvr>
  <p:transition spd="slow">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544616"/>
          </a:xfrm>
        </p:spPr>
        <p:txBody>
          <a:bodyPr/>
          <a:lstStyle/>
          <a:p>
            <a:pPr marL="109728" indent="0">
              <a:buNone/>
            </a:pPr>
            <a:r>
              <a:rPr lang="en-GB" sz="2800" b="1" dirty="0" smtClean="0">
                <a:latin typeface="Book Antiqua" pitchFamily="18" charset="0"/>
              </a:rPr>
              <a:t>Soln. </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49</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67" y="1340768"/>
            <a:ext cx="830394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848563"/>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9805" y="707220"/>
            <a:ext cx="8229600" cy="5746116"/>
          </a:xfrm>
        </p:spPr>
        <p:txBody>
          <a:bodyPr>
            <a:normAutofit/>
          </a:bodyPr>
          <a:lstStyle/>
          <a:p>
            <a:pPr marL="109728" indent="0">
              <a:buNone/>
            </a:pPr>
            <a:r>
              <a:rPr lang="en-GB" sz="2400" dirty="0" smtClean="0">
                <a:latin typeface="Book Antiqua" pitchFamily="18" charset="0"/>
              </a:rPr>
              <a:t>Fig. 1.1: Process to be controlled</a:t>
            </a:r>
          </a:p>
          <a:p>
            <a:endParaRPr lang="en-GB" dirty="0"/>
          </a:p>
          <a:p>
            <a:endParaRPr lang="en-GB" dirty="0" smtClean="0"/>
          </a:p>
          <a:p>
            <a:endParaRPr lang="en-GB" dirty="0"/>
          </a:p>
          <a:p>
            <a:pPr marL="109728" indent="0">
              <a:buNone/>
            </a:pPr>
            <a:r>
              <a:rPr lang="en-GB" sz="2400" dirty="0" smtClean="0">
                <a:latin typeface="Book Antiqua" pitchFamily="18" charset="0"/>
              </a:rPr>
              <a:t>Fig. 1.2: Open - loop control system</a:t>
            </a:r>
          </a:p>
          <a:p>
            <a:pPr marL="109728" indent="0">
              <a:buNone/>
            </a:pPr>
            <a:endParaRPr lang="en-GB" sz="2400" dirty="0">
              <a:latin typeface="Book Antiqua" pitchFamily="18" charset="0"/>
            </a:endParaRPr>
          </a:p>
          <a:p>
            <a:pPr marL="109728" indent="0">
              <a:buNone/>
            </a:pPr>
            <a:endParaRPr lang="en-GB" sz="2400" dirty="0" smtClean="0">
              <a:latin typeface="Book Antiqua" pitchFamily="18" charset="0"/>
            </a:endParaRPr>
          </a:p>
          <a:p>
            <a:pPr marL="109728" indent="0">
              <a:buNone/>
            </a:pPr>
            <a:endParaRPr lang="en-GB" sz="2400" dirty="0">
              <a:latin typeface="Book Antiqua" pitchFamily="18" charset="0"/>
            </a:endParaRPr>
          </a:p>
          <a:p>
            <a:pPr marL="109728" lvl="0" indent="0">
              <a:buClr>
                <a:srgbClr val="2DA2BF"/>
              </a:buClr>
              <a:buNone/>
            </a:pPr>
            <a:endParaRPr lang="en-GB" sz="2400" b="1" dirty="0" smtClean="0">
              <a:solidFill>
                <a:prstClr val="black"/>
              </a:solidFill>
              <a:latin typeface="Book Antiqua" pitchFamily="18" charset="0"/>
            </a:endParaRPr>
          </a:p>
          <a:p>
            <a:pPr marL="109728" lvl="0" indent="0">
              <a:buClr>
                <a:srgbClr val="2DA2BF"/>
              </a:buClr>
              <a:buNone/>
            </a:pPr>
            <a:r>
              <a:rPr lang="en-GB" sz="2400" b="1" dirty="0" smtClean="0">
                <a:solidFill>
                  <a:prstClr val="black"/>
                </a:solidFill>
                <a:latin typeface="Book Antiqua" pitchFamily="18" charset="0"/>
              </a:rPr>
              <a:t>Therefore</a:t>
            </a:r>
            <a:r>
              <a:rPr lang="en-GB" sz="2400" b="1" dirty="0">
                <a:solidFill>
                  <a:prstClr val="black"/>
                </a:solidFill>
                <a:latin typeface="Book Antiqua" pitchFamily="18" charset="0"/>
              </a:rPr>
              <a:t>: </a:t>
            </a:r>
          </a:p>
          <a:p>
            <a:pPr lvl="0" algn="just">
              <a:buClrTx/>
              <a:buFont typeface="Wingdings" pitchFamily="2" charset="2"/>
              <a:buChar char="Ø"/>
            </a:pPr>
            <a:r>
              <a:rPr lang="en-GB" sz="2400" dirty="0">
                <a:solidFill>
                  <a:prstClr val="black"/>
                </a:solidFill>
                <a:latin typeface="Book Antiqua" pitchFamily="18" charset="0"/>
              </a:rPr>
              <a:t>An open – loop control system utilizes an actuating device to control the process directly without using feedback</a:t>
            </a:r>
          </a:p>
          <a:p>
            <a:pPr marL="109728" indent="0">
              <a:buNone/>
            </a:pPr>
            <a:endParaRPr lang="en-GB" sz="2400" dirty="0" smtClean="0">
              <a:latin typeface="Book Antiqua" pitchFamily="18" charset="0"/>
            </a:endParaRPr>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pPr marL="109728" indent="0">
              <a:buNone/>
            </a:pPr>
            <a:endParaRPr lang="en-GB" dirty="0" smtClean="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
        <p:nvSpPr>
          <p:cNvPr id="6" name="object 31"/>
          <p:cNvSpPr/>
          <p:nvPr/>
        </p:nvSpPr>
        <p:spPr>
          <a:xfrm>
            <a:off x="2051720" y="2276872"/>
            <a:ext cx="1714500" cy="330200"/>
          </a:xfrm>
          <a:custGeom>
            <a:avLst/>
            <a:gdLst/>
            <a:ahLst/>
            <a:cxnLst/>
            <a:rect l="l" t="t" r="r" b="b"/>
            <a:pathLst>
              <a:path w="1714499" h="330200">
                <a:moveTo>
                  <a:pt x="0" y="0"/>
                </a:moveTo>
                <a:lnTo>
                  <a:pt x="0" y="330199"/>
                </a:lnTo>
                <a:lnTo>
                  <a:pt x="1714500" y="330199"/>
                </a:lnTo>
                <a:lnTo>
                  <a:pt x="1714500" y="0"/>
                </a:lnTo>
                <a:lnTo>
                  <a:pt x="0" y="0"/>
                </a:lnTo>
                <a:close/>
              </a:path>
            </a:pathLst>
          </a:custGeom>
          <a:solidFill>
            <a:srgbClr val="FDFDFD"/>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142" t="36507" r="48409" b="51163"/>
          <a:stretch/>
        </p:blipFill>
        <p:spPr bwMode="auto">
          <a:xfrm>
            <a:off x="2510490" y="1188105"/>
            <a:ext cx="3788230" cy="1286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935" t="53925" r="32644" b="34523"/>
          <a:stretch/>
        </p:blipFill>
        <p:spPr bwMode="auto">
          <a:xfrm>
            <a:off x="1118708" y="3140968"/>
            <a:ext cx="6358611"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79220"/>
      </p:ext>
    </p:extLst>
  </p:cSld>
  <p:clrMapOvr>
    <a:masterClrMapping/>
  </p:clrMapOvr>
  <p:transition spd="slow">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285750" lvl="0" indent="-285750" algn="just">
              <a:lnSpc>
                <a:spcPct val="150000"/>
              </a:lnSpc>
              <a:spcBef>
                <a:spcPts val="0"/>
              </a:spcBef>
              <a:buClrTx/>
              <a:buSzTx/>
              <a:buFont typeface="Wingdings" pitchFamily="2" charset="2"/>
              <a:buChar char="Ø"/>
            </a:pPr>
            <a:r>
              <a:rPr lang="en-GB" sz="2600" dirty="0">
                <a:solidFill>
                  <a:prstClr val="black"/>
                </a:solidFill>
                <a:latin typeface="Book Antiqua" pitchFamily="18" charset="0"/>
              </a:rPr>
              <a:t>The block diagram reduction technique requires successive application of fundamental relationships in order to arrive at the system transfer function. </a:t>
            </a:r>
          </a:p>
          <a:p>
            <a:pPr marL="285750" lvl="0" indent="-285750" algn="just">
              <a:lnSpc>
                <a:spcPct val="150000"/>
              </a:lnSpc>
              <a:spcBef>
                <a:spcPts val="0"/>
              </a:spcBef>
              <a:buClrTx/>
              <a:buSzTx/>
              <a:buFont typeface="Wingdings" pitchFamily="2" charset="2"/>
              <a:buChar char="Ø"/>
            </a:pPr>
            <a:r>
              <a:rPr lang="en-GB" sz="2600" dirty="0">
                <a:solidFill>
                  <a:prstClr val="black"/>
                </a:solidFill>
                <a:latin typeface="Book Antiqua" pitchFamily="18" charset="0"/>
              </a:rPr>
              <a:t>On the other hand, Mason’s rule for reducing a signal-flow graph to a single transfer function requires the application of one formula. </a:t>
            </a:r>
          </a:p>
          <a:p>
            <a:pPr marL="285750" lvl="0" indent="-285750" algn="just">
              <a:lnSpc>
                <a:spcPct val="150000"/>
              </a:lnSpc>
              <a:spcBef>
                <a:spcPts val="0"/>
              </a:spcBef>
              <a:buClrTx/>
              <a:buSzTx/>
              <a:buFont typeface="Wingdings" pitchFamily="2" charset="2"/>
              <a:buChar char="Ø"/>
            </a:pPr>
            <a:r>
              <a:rPr lang="en-GB" sz="2600" dirty="0">
                <a:solidFill>
                  <a:prstClr val="black"/>
                </a:solidFill>
                <a:latin typeface="Book Antiqua" pitchFamily="18" charset="0"/>
              </a:rPr>
              <a:t>The formula was derived by S. J. Mason when he related the signal-flow graph to the simultaneous equations that can be written from the graph.</a:t>
            </a:r>
          </a:p>
          <a:p>
            <a:pPr>
              <a:buClrTx/>
              <a:buFont typeface="Wingdings" pitchFamily="2" charset="2"/>
              <a:buChar char="Ø"/>
            </a:pPr>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50</a:t>
            </a:fld>
            <a:endParaRPr lang="en-GB"/>
          </a:p>
        </p:txBody>
      </p:sp>
      <p:sp>
        <p:nvSpPr>
          <p:cNvPr id="5" name="Title 4"/>
          <p:cNvSpPr>
            <a:spLocks noGrp="1"/>
          </p:cNvSpPr>
          <p:nvPr>
            <p:ph type="title"/>
          </p:nvPr>
        </p:nvSpPr>
        <p:spPr/>
        <p:txBody>
          <a:bodyPr>
            <a:normAutofit/>
          </a:bodyPr>
          <a:lstStyle/>
          <a:p>
            <a:pPr algn="ctr"/>
            <a:r>
              <a:rPr lang="en-GB" sz="3200" dirty="0">
                <a:solidFill>
                  <a:schemeClr val="tx1"/>
                </a:solidFill>
                <a:effectLst/>
                <a:latin typeface="Book Antiqua" pitchFamily="18" charset="0"/>
              </a:rPr>
              <a:t>Mason’s Rule (Mason, 1953)</a:t>
            </a:r>
            <a:endParaRPr lang="en-GB" sz="3200" dirty="0">
              <a:solidFill>
                <a:schemeClr val="tx1"/>
              </a:solidFill>
              <a:latin typeface="Book Antiqua" pitchFamily="18" charset="0"/>
            </a:endParaRPr>
          </a:p>
        </p:txBody>
      </p:sp>
    </p:spTree>
    <p:extLst>
      <p:ext uri="{BB962C8B-B14F-4D97-AF65-F5344CB8AC3E}">
        <p14:creationId xmlns:p14="http://schemas.microsoft.com/office/powerpoint/2010/main" val="828158742"/>
      </p:ext>
    </p:extLst>
  </p:cSld>
  <p:clrMapOvr>
    <a:masterClrMapping/>
  </p:clrMapOvr>
  <p:transition spd="slow">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496944" cy="5688632"/>
          </a:xfrm>
        </p:spPr>
        <p:txBody>
          <a:bodyPr>
            <a:noAutofit/>
          </a:bodyPr>
          <a:lstStyle/>
          <a:p>
            <a:pPr marL="109728" indent="0" algn="just">
              <a:buNone/>
            </a:pPr>
            <a:r>
              <a:rPr lang="en-GB" sz="2800" b="1" dirty="0">
                <a:latin typeface="Book Antiqua" pitchFamily="18" charset="0"/>
                <a:ea typeface="+mj-ea"/>
                <a:cs typeface="+mj-cs"/>
              </a:rPr>
              <a:t>Mason’s Rule</a:t>
            </a:r>
            <a:r>
              <a:rPr lang="en-GB" sz="2800" b="1" dirty="0" smtClean="0">
                <a:latin typeface="Book Antiqua" pitchFamily="18" charset="0"/>
                <a:ea typeface="+mj-ea"/>
                <a:cs typeface="+mj-cs"/>
              </a:rPr>
              <a:t>:</a:t>
            </a:r>
          </a:p>
          <a:p>
            <a:pPr marL="0" lvl="0" indent="0" algn="just">
              <a:spcBef>
                <a:spcPts val="0"/>
              </a:spcBef>
              <a:buClrTx/>
              <a:buSzTx/>
              <a:buNone/>
            </a:pPr>
            <a:r>
              <a:rPr lang="en-GB" sz="2400" dirty="0">
                <a:solidFill>
                  <a:prstClr val="black"/>
                </a:solidFill>
                <a:latin typeface="Book Antiqua" pitchFamily="18" charset="0"/>
              </a:rPr>
              <a:t>The transfer function, </a:t>
            </a:r>
            <a:r>
              <a:rPr lang="en-GB" sz="2400" i="1" dirty="0">
                <a:solidFill>
                  <a:prstClr val="black"/>
                </a:solidFill>
                <a:latin typeface="Book Antiqua" pitchFamily="18" charset="0"/>
              </a:rPr>
              <a:t>T = C(s)/R(s), </a:t>
            </a:r>
            <a:r>
              <a:rPr lang="en-GB" sz="2400" dirty="0">
                <a:solidFill>
                  <a:prstClr val="black"/>
                </a:solidFill>
                <a:latin typeface="Book Antiqua" pitchFamily="18" charset="0"/>
              </a:rPr>
              <a:t>of a system represented by a signal-flow graph is</a:t>
            </a:r>
            <a:r>
              <a:rPr lang="en-GB" sz="2400" dirty="0" smtClean="0">
                <a:solidFill>
                  <a:prstClr val="black"/>
                </a:solidFill>
                <a:latin typeface="Book Antiqua" pitchFamily="18" charset="0"/>
              </a:rPr>
              <a:t>;</a:t>
            </a:r>
          </a:p>
          <a:p>
            <a:pPr marL="0" lvl="0" indent="0" algn="just">
              <a:spcBef>
                <a:spcPts val="0"/>
              </a:spcBef>
              <a:buClrTx/>
              <a:buSzTx/>
              <a:buNone/>
            </a:pPr>
            <a:endParaRPr lang="en-GB" sz="2400" dirty="0">
              <a:solidFill>
                <a:prstClr val="black"/>
              </a:solidFill>
              <a:latin typeface="Book Antiqua" pitchFamily="18" charset="0"/>
            </a:endParaRPr>
          </a:p>
          <a:p>
            <a:pPr marL="285750" lvl="0" indent="-285750" algn="just">
              <a:spcBef>
                <a:spcPts val="0"/>
              </a:spcBef>
              <a:buClrTx/>
              <a:buSzTx/>
              <a:buFont typeface="Arial" pitchFamily="34" charset="0"/>
              <a:buChar char="•"/>
            </a:pPr>
            <a:endParaRPr lang="en-GB" sz="2400" dirty="0" smtClean="0">
              <a:solidFill>
                <a:prstClr val="black"/>
              </a:solidFill>
              <a:latin typeface="Book Antiqua" pitchFamily="18" charset="0"/>
            </a:endParaRPr>
          </a:p>
          <a:p>
            <a:pPr marL="0" lvl="0" indent="0" algn="just">
              <a:spcBef>
                <a:spcPts val="0"/>
              </a:spcBef>
              <a:buClrTx/>
              <a:buSzTx/>
              <a:buNone/>
            </a:pPr>
            <a:r>
              <a:rPr lang="en-GB" sz="2400" dirty="0" smtClean="0">
                <a:solidFill>
                  <a:prstClr val="black"/>
                </a:solidFill>
                <a:latin typeface="Book Antiqua" pitchFamily="18" charset="0"/>
              </a:rPr>
              <a:t>Where</a:t>
            </a:r>
            <a:endParaRPr lang="en-GB" sz="2400" dirty="0">
              <a:solidFill>
                <a:prstClr val="black"/>
              </a:solidFill>
              <a:latin typeface="Book Antiqua" pitchFamily="18" charset="0"/>
            </a:endParaRPr>
          </a:p>
          <a:p>
            <a:pPr marL="0" lvl="0" indent="0" algn="just">
              <a:spcBef>
                <a:spcPts val="0"/>
              </a:spcBef>
              <a:buClrTx/>
              <a:buSzTx/>
              <a:buNone/>
            </a:pPr>
            <a:r>
              <a:rPr lang="en-GB" sz="2400" i="1" dirty="0">
                <a:solidFill>
                  <a:prstClr val="black"/>
                </a:solidFill>
                <a:latin typeface="Book Antiqua" pitchFamily="18" charset="0"/>
              </a:rPr>
              <a:t>n</a:t>
            </a:r>
            <a:r>
              <a:rPr lang="en-GB" sz="2400" dirty="0" smtClean="0">
                <a:solidFill>
                  <a:prstClr val="black"/>
                </a:solidFill>
                <a:latin typeface="Book Antiqua" pitchFamily="18" charset="0"/>
              </a:rPr>
              <a:t>  </a:t>
            </a:r>
            <a:r>
              <a:rPr lang="en-GB" sz="2400" dirty="0">
                <a:solidFill>
                  <a:prstClr val="black"/>
                </a:solidFill>
                <a:latin typeface="Book Antiqua" pitchFamily="18" charset="0"/>
              </a:rPr>
              <a:t>= number of forward paths.</a:t>
            </a:r>
          </a:p>
          <a:p>
            <a:pPr marL="0" lvl="0" indent="0" algn="just">
              <a:spcBef>
                <a:spcPts val="0"/>
              </a:spcBef>
              <a:buClrTx/>
              <a:buSzTx/>
              <a:buNone/>
            </a:pP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i</a:t>
            </a:r>
            <a:r>
              <a:rPr lang="en-GB" sz="2400" dirty="0">
                <a:solidFill>
                  <a:prstClr val="black"/>
                </a:solidFill>
                <a:latin typeface="Book Antiqua" pitchFamily="18" charset="0"/>
              </a:rPr>
              <a:t> = the </a:t>
            </a:r>
            <a:r>
              <a:rPr lang="en-GB" sz="2400" i="1" dirty="0">
                <a:solidFill>
                  <a:prstClr val="black"/>
                </a:solidFill>
                <a:latin typeface="Book Antiqua" pitchFamily="18" charset="0"/>
              </a:rPr>
              <a:t>i </a:t>
            </a:r>
            <a:r>
              <a:rPr lang="en-GB" sz="2400" dirty="0" err="1">
                <a:solidFill>
                  <a:prstClr val="black"/>
                </a:solidFill>
                <a:latin typeface="Book Antiqua" pitchFamily="18" charset="0"/>
              </a:rPr>
              <a:t>th</a:t>
            </a:r>
            <a:r>
              <a:rPr lang="en-GB" sz="2400" dirty="0">
                <a:solidFill>
                  <a:prstClr val="black"/>
                </a:solidFill>
                <a:latin typeface="Book Antiqua" pitchFamily="18" charset="0"/>
              </a:rPr>
              <a:t> forward-path gain.</a:t>
            </a:r>
          </a:p>
          <a:p>
            <a:pPr marL="0" lvl="0" indent="0" algn="just">
              <a:spcBef>
                <a:spcPts val="0"/>
              </a:spcBef>
              <a:buClrTx/>
              <a:buSzTx/>
              <a:buNone/>
            </a:pPr>
            <a:r>
              <a:rPr lang="en-GB" sz="2400" dirty="0" smtClean="0">
                <a:solidFill>
                  <a:prstClr val="black"/>
                </a:solidFill>
                <a:latin typeface="Book Antiqua" pitchFamily="18" charset="0"/>
              </a:rPr>
              <a:t>∆ </a:t>
            </a:r>
            <a:r>
              <a:rPr lang="en-GB" sz="2400" dirty="0">
                <a:solidFill>
                  <a:prstClr val="black"/>
                </a:solidFill>
                <a:latin typeface="Book Antiqua" pitchFamily="18" charset="0"/>
              </a:rPr>
              <a:t>= 1 - ∑</a:t>
            </a: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j1</a:t>
            </a:r>
            <a:r>
              <a:rPr lang="en-GB" sz="2400" dirty="0">
                <a:solidFill>
                  <a:prstClr val="black"/>
                </a:solidFill>
                <a:latin typeface="Book Antiqua" pitchFamily="18" charset="0"/>
              </a:rPr>
              <a:t> + ∑</a:t>
            </a: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j2</a:t>
            </a:r>
            <a:r>
              <a:rPr lang="en-GB" sz="2400" dirty="0">
                <a:solidFill>
                  <a:prstClr val="black"/>
                </a:solidFill>
                <a:latin typeface="Book Antiqua" pitchFamily="18" charset="0"/>
              </a:rPr>
              <a:t> - ∑</a:t>
            </a: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j3</a:t>
            </a:r>
            <a:r>
              <a:rPr lang="en-GB" sz="2400" dirty="0">
                <a:solidFill>
                  <a:prstClr val="black"/>
                </a:solidFill>
                <a:latin typeface="Book Antiqua" pitchFamily="18" charset="0"/>
              </a:rPr>
              <a:t> +…..</a:t>
            </a:r>
          </a:p>
          <a:p>
            <a:pPr marL="0" lvl="0" indent="0" algn="just">
              <a:spcBef>
                <a:spcPts val="0"/>
              </a:spcBef>
              <a:buClrTx/>
              <a:buSzTx/>
              <a:buNone/>
            </a:pPr>
            <a:r>
              <a:rPr lang="en-GB" sz="2400" dirty="0">
                <a:solidFill>
                  <a:prstClr val="black"/>
                </a:solidFill>
                <a:latin typeface="Book Antiqua" pitchFamily="18" charset="0"/>
              </a:rPr>
              <a:t>    = 1 - ∑ loop gains + ∑ gain products of two </a:t>
            </a:r>
            <a:r>
              <a:rPr lang="en-GB" sz="2400" dirty="0" smtClean="0">
                <a:solidFill>
                  <a:prstClr val="black"/>
                </a:solidFill>
                <a:latin typeface="Book Antiqua" pitchFamily="18" charset="0"/>
              </a:rPr>
              <a:t>non-touching </a:t>
            </a:r>
            <a:r>
              <a:rPr lang="en-GB" sz="2400" dirty="0">
                <a:solidFill>
                  <a:prstClr val="black"/>
                </a:solidFill>
                <a:latin typeface="Book Antiqua" pitchFamily="18" charset="0"/>
              </a:rPr>
              <a:t>loops -   ∑ gain products of three </a:t>
            </a:r>
            <a:r>
              <a:rPr lang="en-GB" sz="2400" dirty="0" smtClean="0">
                <a:solidFill>
                  <a:prstClr val="black"/>
                </a:solidFill>
                <a:latin typeface="Book Antiqua" pitchFamily="18" charset="0"/>
              </a:rPr>
              <a:t>non-touching </a:t>
            </a:r>
            <a:r>
              <a:rPr lang="en-GB" sz="2400" dirty="0">
                <a:solidFill>
                  <a:prstClr val="black"/>
                </a:solidFill>
                <a:latin typeface="Book Antiqua" pitchFamily="18" charset="0"/>
              </a:rPr>
              <a:t>loops +  . . .</a:t>
            </a:r>
          </a:p>
          <a:p>
            <a:pPr marL="0" lvl="0" indent="0" algn="just">
              <a:spcBef>
                <a:spcPts val="0"/>
              </a:spcBef>
              <a:buClrTx/>
              <a:buSzTx/>
              <a:buNone/>
            </a:pPr>
            <a:r>
              <a:rPr lang="en-GB" sz="2400" dirty="0">
                <a:solidFill>
                  <a:prstClr val="black"/>
                </a:solidFill>
                <a:latin typeface="Book Antiqua" pitchFamily="18" charset="0"/>
              </a:rPr>
              <a:t>∆</a:t>
            </a:r>
            <a:r>
              <a:rPr lang="en-GB" sz="2400" i="1" baseline="-25000" dirty="0">
                <a:solidFill>
                  <a:prstClr val="black"/>
                </a:solidFill>
                <a:latin typeface="Book Antiqua" pitchFamily="18" charset="0"/>
              </a:rPr>
              <a:t>i</a:t>
            </a:r>
            <a:r>
              <a:rPr lang="en-GB" sz="2400" dirty="0">
                <a:solidFill>
                  <a:prstClr val="black"/>
                </a:solidFill>
                <a:latin typeface="Book Antiqua" pitchFamily="18" charset="0"/>
              </a:rPr>
              <a:t> = ∆ - ∑ loop gain terms in ∆ that touch the </a:t>
            </a:r>
            <a:r>
              <a:rPr lang="en-GB" sz="2400" i="1" dirty="0">
                <a:solidFill>
                  <a:prstClr val="black"/>
                </a:solidFill>
                <a:latin typeface="Book Antiqua" pitchFamily="18" charset="0"/>
              </a:rPr>
              <a:t>i </a:t>
            </a:r>
            <a:r>
              <a:rPr lang="en-GB" sz="2400" dirty="0" err="1">
                <a:solidFill>
                  <a:prstClr val="black"/>
                </a:solidFill>
                <a:latin typeface="Book Antiqua" pitchFamily="18" charset="0"/>
              </a:rPr>
              <a:t>th</a:t>
            </a:r>
            <a:r>
              <a:rPr lang="en-GB" sz="2400" dirty="0">
                <a:solidFill>
                  <a:prstClr val="black"/>
                </a:solidFill>
                <a:latin typeface="Book Antiqua" pitchFamily="18" charset="0"/>
              </a:rPr>
              <a:t> forward path: In other words; </a:t>
            </a:r>
          </a:p>
          <a:p>
            <a:pPr marL="0" lvl="0" indent="0" algn="just">
              <a:spcBef>
                <a:spcPts val="0"/>
              </a:spcBef>
              <a:buClrTx/>
              <a:buSzTx/>
              <a:buNone/>
            </a:pPr>
            <a:r>
              <a:rPr lang="en-GB" sz="2400" dirty="0">
                <a:solidFill>
                  <a:prstClr val="black"/>
                </a:solidFill>
                <a:latin typeface="Book Antiqua" pitchFamily="18" charset="0"/>
              </a:rPr>
              <a:t>∆</a:t>
            </a:r>
            <a:r>
              <a:rPr lang="en-GB" sz="2400" i="1" baseline="-25000" dirty="0">
                <a:solidFill>
                  <a:prstClr val="black"/>
                </a:solidFill>
                <a:latin typeface="Book Antiqua" pitchFamily="18" charset="0"/>
              </a:rPr>
              <a:t>i</a:t>
            </a:r>
            <a:r>
              <a:rPr lang="en-GB" sz="2400" dirty="0">
                <a:solidFill>
                  <a:prstClr val="black"/>
                </a:solidFill>
                <a:latin typeface="Book Antiqua" pitchFamily="18" charset="0"/>
              </a:rPr>
              <a:t> is formed by eliminating from ∆ those loop gains that touch the </a:t>
            </a:r>
            <a:r>
              <a:rPr lang="en-GB" sz="2400" i="1" dirty="0">
                <a:solidFill>
                  <a:prstClr val="black"/>
                </a:solidFill>
                <a:latin typeface="Book Antiqua" pitchFamily="18" charset="0"/>
              </a:rPr>
              <a:t>i </a:t>
            </a:r>
            <a:r>
              <a:rPr lang="en-GB" sz="2400" dirty="0" err="1">
                <a:solidFill>
                  <a:prstClr val="black"/>
                </a:solidFill>
                <a:latin typeface="Book Antiqua" pitchFamily="18" charset="0"/>
              </a:rPr>
              <a:t>th</a:t>
            </a:r>
            <a:r>
              <a:rPr lang="en-GB" sz="2400" dirty="0">
                <a:solidFill>
                  <a:prstClr val="black"/>
                </a:solidFill>
                <a:latin typeface="Book Antiqua" pitchFamily="18" charset="0"/>
              </a:rPr>
              <a:t> forward path</a:t>
            </a:r>
            <a:r>
              <a:rPr lang="en-GB" sz="2400" dirty="0" smtClean="0">
                <a:solidFill>
                  <a:prstClr val="black"/>
                </a:solidFill>
                <a:latin typeface="Book Antiqua" pitchFamily="18" charset="0"/>
              </a:rPr>
              <a:t>.</a:t>
            </a:r>
            <a:endParaRPr lang="en-GB" sz="2400" dirty="0">
              <a:solidFill>
                <a:prstClr val="black"/>
              </a:solidFill>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51</a:t>
            </a:fld>
            <a:endParaRPr lang="en-GB"/>
          </a:p>
        </p:txBody>
      </p:sp>
      <p:sp>
        <p:nvSpPr>
          <p:cNvPr id="5" name="Title 4"/>
          <p:cNvSpPr>
            <a:spLocks noGrp="1"/>
          </p:cNvSpPr>
          <p:nvPr>
            <p:ph type="title"/>
          </p:nvPr>
        </p:nvSpPr>
        <p:spPr>
          <a:xfrm>
            <a:off x="467544" y="116632"/>
            <a:ext cx="8229600" cy="490066"/>
          </a:xfrm>
        </p:spPr>
        <p:txBody>
          <a:bodyPr>
            <a:noAutofit/>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1375" t="37784" r="44676" b="48958"/>
          <a:stretch/>
        </p:blipFill>
        <p:spPr bwMode="auto">
          <a:xfrm>
            <a:off x="5364088" y="1772816"/>
            <a:ext cx="3096344" cy="165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17358"/>
      </p:ext>
    </p:extLst>
  </p:cSld>
  <p:clrMapOvr>
    <a:masterClrMapping/>
  </p:clrMapOvr>
  <p:transition spd="slow">
    <p:cove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lvl="0" indent="-342900" algn="just">
              <a:spcBef>
                <a:spcPts val="0"/>
              </a:spcBef>
              <a:buClrTx/>
              <a:buSzTx/>
              <a:buFont typeface="Wingdings" pitchFamily="2" charset="2"/>
              <a:buChar char="Ø"/>
            </a:pPr>
            <a:r>
              <a:rPr lang="en-GB" sz="2400" dirty="0">
                <a:solidFill>
                  <a:prstClr val="black"/>
                </a:solidFill>
                <a:latin typeface="Book Antiqua" pitchFamily="18" charset="0"/>
              </a:rPr>
              <a:t>Two loops, paths, or loop and a path are said to be </a:t>
            </a:r>
            <a:r>
              <a:rPr lang="en-GB" sz="2400" dirty="0" smtClean="0">
                <a:solidFill>
                  <a:prstClr val="black"/>
                </a:solidFill>
                <a:latin typeface="Book Antiqua" pitchFamily="18" charset="0"/>
              </a:rPr>
              <a:t>non-touching </a:t>
            </a:r>
            <a:r>
              <a:rPr lang="en-GB" sz="2400" dirty="0">
                <a:solidFill>
                  <a:prstClr val="black"/>
                </a:solidFill>
                <a:latin typeface="Book Antiqua" pitchFamily="18" charset="0"/>
              </a:rPr>
              <a:t>if they have no nodes in common.</a:t>
            </a:r>
          </a:p>
          <a:p>
            <a:pPr marL="342900" lvl="0" indent="-342900" algn="just">
              <a:spcBef>
                <a:spcPts val="0"/>
              </a:spcBef>
              <a:buClrTx/>
              <a:buSzTx/>
              <a:buFont typeface="Wingdings" pitchFamily="2" charset="2"/>
              <a:buChar char="Ø"/>
            </a:pPr>
            <a:r>
              <a:rPr lang="en-GB" sz="2400" dirty="0">
                <a:solidFill>
                  <a:prstClr val="black"/>
                </a:solidFill>
                <a:latin typeface="Book Antiqua" pitchFamily="18" charset="0"/>
              </a:rPr>
              <a:t>∆ is called the signal flow graph determinant or characteristic function. Since ∆=</a:t>
            </a:r>
            <a:r>
              <a:rPr lang="en-GB" sz="2400" dirty="0">
                <a:solidFill>
                  <a:prstClr val="black"/>
                </a:solidFill>
                <a:latin typeface="Book Antiqua" pitchFamily="18" charset="0"/>
                <a:cs typeface="Arial" pitchFamily="34" charset="0"/>
              </a:rPr>
              <a:t>0 </a:t>
            </a:r>
            <a:r>
              <a:rPr lang="en-GB" sz="2400" dirty="0">
                <a:solidFill>
                  <a:prstClr val="black"/>
                </a:solidFill>
                <a:latin typeface="Book Antiqua" pitchFamily="18" charset="0"/>
              </a:rPr>
              <a:t>is the system characteristic equation.</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52</a:t>
            </a:fld>
            <a:endParaRPr lang="en-GB"/>
          </a:p>
        </p:txBody>
      </p:sp>
      <p:sp>
        <p:nvSpPr>
          <p:cNvPr id="5" name="Title 4"/>
          <p:cNvSpPr>
            <a:spLocks noGrp="1"/>
          </p:cNvSpPr>
          <p:nvPr>
            <p:ph type="title"/>
          </p:nvPr>
        </p:nvSpPr>
        <p:spPr/>
        <p:txBody>
          <a:bodyPr>
            <a:normAutofit/>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3242145452"/>
      </p:ext>
    </p:extLst>
  </p:cSld>
  <p:clrMapOvr>
    <a:masterClrMapping/>
  </p:clrMapOvr>
  <p:transition spd="slow">
    <p:cov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620688"/>
            <a:ext cx="8820472" cy="5832648"/>
          </a:xfrm>
        </p:spPr>
        <p:txBody>
          <a:bodyPr>
            <a:noAutofit/>
          </a:bodyPr>
          <a:lstStyle/>
          <a:p>
            <a:pPr marL="109728" indent="0">
              <a:buNone/>
            </a:pPr>
            <a:r>
              <a:rPr lang="en-GB" sz="2400" b="1" dirty="0" smtClean="0">
                <a:latin typeface="Book Antiqua" pitchFamily="18" charset="0"/>
              </a:rPr>
              <a:t>Loop gains</a:t>
            </a:r>
          </a:p>
          <a:p>
            <a:pPr marL="109728" indent="0">
              <a:buNone/>
            </a:pPr>
            <a:endParaRPr lang="en-GB" sz="2400" dirty="0">
              <a:latin typeface="Book Antiqua" pitchFamily="18" charset="0"/>
            </a:endParaRPr>
          </a:p>
          <a:p>
            <a:pPr marL="109728" indent="0">
              <a:buNone/>
            </a:pPr>
            <a:endParaRPr lang="en-GB" sz="2400" dirty="0" smtClean="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smtClean="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smtClean="0">
              <a:latin typeface="Book Antiqua" pitchFamily="18" charset="0"/>
            </a:endParaRPr>
          </a:p>
          <a:p>
            <a:pPr marL="109728" indent="0">
              <a:buNone/>
            </a:pPr>
            <a:endParaRPr lang="en-GB" sz="2400" b="1" i="1" dirty="0" smtClean="0">
              <a:solidFill>
                <a:srgbClr val="000000"/>
              </a:solidFill>
              <a:latin typeface="Book Antiqua" pitchFamily="18" charset="0"/>
            </a:endParaRPr>
          </a:p>
          <a:p>
            <a:pPr marL="109728" indent="0">
              <a:buNone/>
            </a:pPr>
            <a:endParaRPr lang="en-GB" sz="2400" b="1" i="1" dirty="0">
              <a:solidFill>
                <a:srgbClr val="000000"/>
              </a:solidFill>
              <a:latin typeface="Book Antiqua" pitchFamily="18" charset="0"/>
            </a:endParaRPr>
          </a:p>
          <a:p>
            <a:pPr>
              <a:buClrTx/>
              <a:buFont typeface="Wingdings" pitchFamily="2" charset="2"/>
              <a:buChar char="Ø"/>
            </a:pPr>
            <a:r>
              <a:rPr lang="en-GB" sz="2400" b="1" i="1" dirty="0" smtClean="0">
                <a:solidFill>
                  <a:srgbClr val="000000"/>
                </a:solidFill>
                <a:latin typeface="Book Antiqua" pitchFamily="18" charset="0"/>
              </a:rPr>
              <a:t>Loop </a:t>
            </a:r>
            <a:r>
              <a:rPr lang="en-GB" sz="2400" b="1" i="1" dirty="0">
                <a:solidFill>
                  <a:srgbClr val="000000"/>
                </a:solidFill>
                <a:latin typeface="Book Antiqua" pitchFamily="18" charset="0"/>
              </a:rPr>
              <a:t>gain </a:t>
            </a:r>
            <a:r>
              <a:rPr lang="en-GB" sz="2400" dirty="0">
                <a:solidFill>
                  <a:srgbClr val="000000"/>
                </a:solidFill>
                <a:latin typeface="Book Antiqua" pitchFamily="18" charset="0"/>
              </a:rPr>
              <a:t>– total gain (product of individual gains) around</a:t>
            </a:r>
          </a:p>
          <a:p>
            <a:pPr marL="109728" indent="0">
              <a:buNone/>
            </a:pPr>
            <a:r>
              <a:rPr lang="en-GB" sz="2400" dirty="0">
                <a:solidFill>
                  <a:srgbClr val="000000"/>
                </a:solidFill>
                <a:latin typeface="Book Antiqua" pitchFamily="18" charset="0"/>
              </a:rPr>
              <a:t>any path in the signal flow graph</a:t>
            </a:r>
          </a:p>
          <a:p>
            <a:pPr lvl="1">
              <a:buClrTx/>
              <a:buFont typeface="Wingdings" pitchFamily="2" charset="2"/>
              <a:buChar char="§"/>
            </a:pPr>
            <a:r>
              <a:rPr lang="en-GB" sz="2400" dirty="0" smtClean="0">
                <a:solidFill>
                  <a:srgbClr val="000000"/>
                </a:solidFill>
                <a:latin typeface="Book Antiqua" pitchFamily="18" charset="0"/>
              </a:rPr>
              <a:t>Beginning </a:t>
            </a:r>
            <a:r>
              <a:rPr lang="en-GB" sz="2400" dirty="0">
                <a:solidFill>
                  <a:srgbClr val="000000"/>
                </a:solidFill>
                <a:latin typeface="Book Antiqua" pitchFamily="18" charset="0"/>
              </a:rPr>
              <a:t>and ending at the same node</a:t>
            </a:r>
          </a:p>
          <a:p>
            <a:pPr lvl="1">
              <a:buClrTx/>
              <a:buFont typeface="Wingdings" pitchFamily="2" charset="2"/>
              <a:buChar char="§"/>
            </a:pPr>
            <a:r>
              <a:rPr lang="en-GB" sz="2400" dirty="0" smtClean="0">
                <a:solidFill>
                  <a:srgbClr val="000000"/>
                </a:solidFill>
                <a:latin typeface="Book Antiqua" pitchFamily="18" charset="0"/>
              </a:rPr>
              <a:t>Not </a:t>
            </a:r>
            <a:r>
              <a:rPr lang="en-GB" sz="2400" dirty="0">
                <a:solidFill>
                  <a:srgbClr val="000000"/>
                </a:solidFill>
                <a:latin typeface="Book Antiqua" pitchFamily="18" charset="0"/>
              </a:rPr>
              <a:t>passing through any node more than </a:t>
            </a:r>
            <a:r>
              <a:rPr lang="en-GB" sz="2400" dirty="0" smtClean="0">
                <a:solidFill>
                  <a:srgbClr val="000000"/>
                </a:solidFill>
                <a:latin typeface="Book Antiqua" pitchFamily="18" charset="0"/>
              </a:rPr>
              <a:t>once</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53</a:t>
            </a:fld>
            <a:endParaRPr lang="en-GB"/>
          </a:p>
        </p:txBody>
      </p:sp>
      <p:sp>
        <p:nvSpPr>
          <p:cNvPr id="5" name="Title 4"/>
          <p:cNvSpPr>
            <a:spLocks noGrp="1"/>
          </p:cNvSpPr>
          <p:nvPr>
            <p:ph type="title"/>
          </p:nvPr>
        </p:nvSpPr>
        <p:spPr>
          <a:xfrm>
            <a:off x="467544" y="116632"/>
            <a:ext cx="8229600" cy="517450"/>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86" t="28502" r="9196" b="42802"/>
          <a:stretch/>
        </p:blipFill>
        <p:spPr bwMode="auto">
          <a:xfrm>
            <a:off x="464809" y="1178884"/>
            <a:ext cx="8532440" cy="304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094121"/>
      </p:ext>
    </p:extLst>
  </p:cSld>
  <p:clrMapOvr>
    <a:masterClrMapping/>
  </p:clrMapOvr>
  <p:transition spd="slow">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92696"/>
            <a:ext cx="8496944" cy="5688632"/>
          </a:xfrm>
        </p:spPr>
        <p:txBody>
          <a:bodyPr>
            <a:normAutofit/>
          </a:bodyPr>
          <a:lstStyle/>
          <a:p>
            <a:pPr lvl="1" algn="just">
              <a:buClrTx/>
              <a:buFont typeface="Wingdings" pitchFamily="2" charset="2"/>
              <a:buChar char="§"/>
            </a:pPr>
            <a:r>
              <a:rPr lang="en-GB" sz="2400" dirty="0" smtClean="0">
                <a:latin typeface="Book Antiqua" pitchFamily="18" charset="0"/>
              </a:rPr>
              <a:t>Here</a:t>
            </a:r>
            <a:r>
              <a:rPr lang="en-GB" sz="2400" dirty="0">
                <a:latin typeface="Book Antiqua" pitchFamily="18" charset="0"/>
              </a:rPr>
              <a:t>, there are three loops with the following gains</a:t>
            </a:r>
            <a:r>
              <a:rPr lang="en-GB" sz="2400" dirty="0" smtClean="0">
                <a:latin typeface="Book Antiqua" pitchFamily="18" charset="0"/>
              </a:rPr>
              <a:t>:</a:t>
            </a:r>
          </a:p>
          <a:p>
            <a:pPr algn="just"/>
            <a:endParaRPr lang="en-GB" sz="2400" dirty="0">
              <a:latin typeface="Book Antiqua" pitchFamily="18" charset="0"/>
            </a:endParaRPr>
          </a:p>
          <a:p>
            <a:pPr algn="just"/>
            <a:endParaRPr lang="en-GB" sz="2400" dirty="0" smtClean="0">
              <a:latin typeface="Book Antiqua" pitchFamily="18" charset="0"/>
            </a:endParaRPr>
          </a:p>
          <a:p>
            <a:pPr algn="just"/>
            <a:endParaRPr lang="en-GB" sz="2400" dirty="0">
              <a:latin typeface="Book Antiqua" pitchFamily="18" charset="0"/>
            </a:endParaRPr>
          </a:p>
          <a:p>
            <a:pPr algn="just"/>
            <a:endParaRPr lang="en-GB" sz="2400" dirty="0" smtClean="0">
              <a:latin typeface="Book Antiqua" pitchFamily="18" charset="0"/>
            </a:endParaRPr>
          </a:p>
          <a:p>
            <a:pPr algn="just"/>
            <a:endParaRPr lang="en-GB" sz="2400" dirty="0" smtClean="0">
              <a:latin typeface="Book Antiqua" pitchFamily="18" charset="0"/>
            </a:endParaRPr>
          </a:p>
          <a:p>
            <a:pPr algn="just">
              <a:buClrTx/>
              <a:buFont typeface="Wingdings" pitchFamily="2" charset="2"/>
              <a:buChar char="Ø"/>
            </a:pPr>
            <a:r>
              <a:rPr lang="en-GB" sz="2400" b="1" i="1" dirty="0" smtClean="0">
                <a:solidFill>
                  <a:srgbClr val="000000"/>
                </a:solidFill>
                <a:latin typeface="Book Antiqua" pitchFamily="18" charset="0"/>
              </a:rPr>
              <a:t>Forward </a:t>
            </a:r>
            <a:r>
              <a:rPr lang="en-GB" sz="2400" b="1" i="1" dirty="0">
                <a:solidFill>
                  <a:srgbClr val="000000"/>
                </a:solidFill>
                <a:latin typeface="Book Antiqua" pitchFamily="18" charset="0"/>
              </a:rPr>
              <a:t>path gain </a:t>
            </a:r>
            <a:r>
              <a:rPr lang="en-GB" sz="2400" dirty="0">
                <a:solidFill>
                  <a:srgbClr val="000000"/>
                </a:solidFill>
                <a:latin typeface="Book Antiqua" pitchFamily="18" charset="0"/>
              </a:rPr>
              <a:t>– gain along any path from the </a:t>
            </a:r>
            <a:r>
              <a:rPr lang="en-GB" sz="2400" dirty="0" smtClean="0">
                <a:solidFill>
                  <a:srgbClr val="000000"/>
                </a:solidFill>
                <a:latin typeface="Book Antiqua" pitchFamily="18" charset="0"/>
              </a:rPr>
              <a:t>input to </a:t>
            </a:r>
            <a:r>
              <a:rPr lang="en-GB" sz="2400" dirty="0">
                <a:solidFill>
                  <a:srgbClr val="000000"/>
                </a:solidFill>
                <a:latin typeface="Book Antiqua" pitchFamily="18" charset="0"/>
              </a:rPr>
              <a:t>the output</a:t>
            </a:r>
          </a:p>
          <a:p>
            <a:pPr lvl="1" algn="just">
              <a:buClrTx/>
              <a:buFont typeface="Wingdings" pitchFamily="2" charset="2"/>
              <a:buChar char="§"/>
            </a:pPr>
            <a:r>
              <a:rPr lang="en-GB" sz="2400" dirty="0" smtClean="0">
                <a:solidFill>
                  <a:srgbClr val="000000"/>
                </a:solidFill>
                <a:latin typeface="Book Antiqua" pitchFamily="18" charset="0"/>
              </a:rPr>
              <a:t>Not </a:t>
            </a:r>
            <a:r>
              <a:rPr lang="en-GB" sz="2400" dirty="0">
                <a:solidFill>
                  <a:srgbClr val="000000"/>
                </a:solidFill>
                <a:latin typeface="Book Antiqua" pitchFamily="18" charset="0"/>
              </a:rPr>
              <a:t>passing through any node more than once</a:t>
            </a:r>
          </a:p>
          <a:p>
            <a:pPr lvl="1" algn="just">
              <a:buClrTx/>
              <a:buFont typeface="Wingdings" pitchFamily="2" charset="2"/>
              <a:buChar char="§"/>
            </a:pPr>
            <a:r>
              <a:rPr lang="en-GB" sz="2400" dirty="0" smtClean="0">
                <a:solidFill>
                  <a:srgbClr val="000000"/>
                </a:solidFill>
                <a:latin typeface="Book Antiqua" pitchFamily="18" charset="0"/>
              </a:rPr>
              <a:t>Here</a:t>
            </a:r>
            <a:r>
              <a:rPr lang="en-GB" sz="2400" dirty="0">
                <a:solidFill>
                  <a:srgbClr val="000000"/>
                </a:solidFill>
                <a:latin typeface="Book Antiqua" pitchFamily="18" charset="0"/>
              </a:rPr>
              <a:t>, there are two forward paths with the </a:t>
            </a:r>
            <a:r>
              <a:rPr lang="en-GB" sz="2400" dirty="0" smtClean="0">
                <a:solidFill>
                  <a:srgbClr val="000000"/>
                </a:solidFill>
                <a:latin typeface="Book Antiqua" pitchFamily="18" charset="0"/>
              </a:rPr>
              <a:t>following gains:</a:t>
            </a:r>
          </a:p>
          <a:p>
            <a:pPr algn="just">
              <a:buFont typeface="Wingdings" pitchFamily="2" charset="2"/>
              <a:buChar char="§"/>
            </a:pPr>
            <a:endParaRPr lang="en-GB" sz="2400" dirty="0" smtClean="0">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54</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46" t="59127" r="65307" b="22917"/>
          <a:stretch/>
        </p:blipFill>
        <p:spPr bwMode="auto">
          <a:xfrm>
            <a:off x="2780183" y="1340768"/>
            <a:ext cx="2762931" cy="160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991" t="60133" r="63771" b="26041"/>
          <a:stretch/>
        </p:blipFill>
        <p:spPr bwMode="auto">
          <a:xfrm>
            <a:off x="3131840" y="4941168"/>
            <a:ext cx="2859522" cy="1155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786279"/>
      </p:ext>
    </p:extLst>
  </p:cSld>
  <p:clrMapOvr>
    <a:masterClrMapping/>
  </p:clrMapOvr>
  <p:transition spd="slow">
    <p:cov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764704"/>
            <a:ext cx="8683503" cy="5544616"/>
          </a:xfrm>
        </p:spPr>
        <p:txBody>
          <a:bodyPr>
            <a:normAutofit/>
          </a:bodyPr>
          <a:lstStyle/>
          <a:p>
            <a:pPr algn="just">
              <a:buClrTx/>
              <a:buFont typeface="Wingdings" pitchFamily="2" charset="2"/>
              <a:buChar char="Ø"/>
            </a:pPr>
            <a:r>
              <a:rPr lang="en-GB" sz="2400" b="1" i="1" dirty="0">
                <a:latin typeface="Book Antiqua" pitchFamily="18" charset="0"/>
              </a:rPr>
              <a:t>Non‐touching loops </a:t>
            </a:r>
            <a:r>
              <a:rPr lang="en-GB" sz="2400" dirty="0">
                <a:latin typeface="Book Antiqua" pitchFamily="18" charset="0"/>
              </a:rPr>
              <a:t>– loops that do not have </a:t>
            </a:r>
            <a:r>
              <a:rPr lang="en-GB" sz="2400" dirty="0" smtClean="0">
                <a:latin typeface="Book Antiqua" pitchFamily="18" charset="0"/>
              </a:rPr>
              <a:t>any nodes </a:t>
            </a:r>
            <a:r>
              <a:rPr lang="en-GB" sz="2400" dirty="0">
                <a:latin typeface="Book Antiqua" pitchFamily="18" charset="0"/>
              </a:rPr>
              <a:t>in </a:t>
            </a:r>
            <a:r>
              <a:rPr lang="en-GB" sz="2400" dirty="0" smtClean="0">
                <a:latin typeface="Book Antiqua" pitchFamily="18" charset="0"/>
              </a:rPr>
              <a:t>common</a:t>
            </a:r>
          </a:p>
          <a:p>
            <a:pPr lvl="1" algn="just">
              <a:buClrTx/>
              <a:buFont typeface="Wingdings" pitchFamily="2" charset="2"/>
              <a:buChar char="§"/>
            </a:pPr>
            <a:r>
              <a:rPr lang="en-GB" sz="2400" dirty="0" smtClean="0">
                <a:latin typeface="Book Antiqua" pitchFamily="18" charset="0"/>
              </a:rPr>
              <a:t>Here:</a:t>
            </a:r>
          </a:p>
          <a:p>
            <a:pPr lvl="1" algn="just">
              <a:buClrTx/>
              <a:buFont typeface="Wingdings" pitchFamily="2" charset="2"/>
              <a:buChar char="§"/>
            </a:pPr>
            <a:endParaRPr lang="en-GB" sz="2400" dirty="0">
              <a:latin typeface="Book Antiqua" pitchFamily="18" charset="0"/>
            </a:endParaRPr>
          </a:p>
          <a:p>
            <a:pPr lvl="1" algn="just">
              <a:buClrTx/>
              <a:buFont typeface="Wingdings" pitchFamily="2" charset="2"/>
              <a:buChar char="§"/>
            </a:pPr>
            <a:endParaRPr lang="en-GB" sz="2400" dirty="0" smtClean="0">
              <a:latin typeface="Book Antiqua" pitchFamily="18" charset="0"/>
            </a:endParaRPr>
          </a:p>
          <a:p>
            <a:pPr marL="393192" lvl="1" indent="0" algn="just">
              <a:buClrTx/>
              <a:buNone/>
            </a:pPr>
            <a:endParaRPr lang="en-GB" sz="2400" dirty="0" smtClean="0">
              <a:latin typeface="Book Antiqua" pitchFamily="18" charset="0"/>
            </a:endParaRPr>
          </a:p>
          <a:p>
            <a:pPr algn="just">
              <a:buClrTx/>
              <a:buFont typeface="Wingdings" pitchFamily="2" charset="2"/>
              <a:buChar char="Ø"/>
            </a:pPr>
            <a:r>
              <a:rPr lang="en-GB" sz="2400" b="1" i="1" dirty="0">
                <a:solidFill>
                  <a:srgbClr val="000000"/>
                </a:solidFill>
                <a:latin typeface="Book Antiqua" pitchFamily="18" charset="0"/>
              </a:rPr>
              <a:t>Non‐touching loop gains </a:t>
            </a:r>
            <a:r>
              <a:rPr lang="en-GB" sz="2400" dirty="0">
                <a:solidFill>
                  <a:srgbClr val="000000"/>
                </a:solidFill>
                <a:latin typeface="Book Antiqua" pitchFamily="18" charset="0"/>
              </a:rPr>
              <a:t>– the </a:t>
            </a:r>
            <a:r>
              <a:rPr lang="en-GB" sz="2400" i="1" dirty="0">
                <a:solidFill>
                  <a:srgbClr val="000000"/>
                </a:solidFill>
                <a:latin typeface="Book Antiqua" pitchFamily="18" charset="0"/>
              </a:rPr>
              <a:t>product </a:t>
            </a:r>
            <a:r>
              <a:rPr lang="en-GB" sz="2400" dirty="0">
                <a:solidFill>
                  <a:srgbClr val="000000"/>
                </a:solidFill>
                <a:latin typeface="Book Antiqua" pitchFamily="18" charset="0"/>
              </a:rPr>
              <a:t>of loop </a:t>
            </a:r>
            <a:r>
              <a:rPr lang="en-GB" sz="2400" dirty="0" smtClean="0">
                <a:solidFill>
                  <a:srgbClr val="000000"/>
                </a:solidFill>
                <a:latin typeface="Book Antiqua" pitchFamily="18" charset="0"/>
              </a:rPr>
              <a:t>gains from </a:t>
            </a:r>
            <a:r>
              <a:rPr lang="en-GB" sz="2400" dirty="0">
                <a:solidFill>
                  <a:srgbClr val="000000"/>
                </a:solidFill>
                <a:latin typeface="Book Antiqua" pitchFamily="18" charset="0"/>
              </a:rPr>
              <a:t>non‐touching loops, taken two, three, four, </a:t>
            </a:r>
            <a:r>
              <a:rPr lang="en-GB" sz="2400" dirty="0" smtClean="0">
                <a:solidFill>
                  <a:srgbClr val="000000"/>
                </a:solidFill>
                <a:latin typeface="Book Antiqua" pitchFamily="18" charset="0"/>
              </a:rPr>
              <a:t>or more </a:t>
            </a:r>
            <a:r>
              <a:rPr lang="en-GB" sz="2400" dirty="0">
                <a:solidFill>
                  <a:srgbClr val="000000"/>
                </a:solidFill>
                <a:latin typeface="Book Antiqua" pitchFamily="18" charset="0"/>
              </a:rPr>
              <a:t>at a time</a:t>
            </a:r>
          </a:p>
          <a:p>
            <a:pPr lvl="1" algn="just">
              <a:buClrTx/>
              <a:buFont typeface="Wingdings" pitchFamily="2" charset="2"/>
              <a:buChar char="§"/>
            </a:pPr>
            <a:r>
              <a:rPr lang="en-GB" sz="2400" dirty="0" smtClean="0">
                <a:solidFill>
                  <a:srgbClr val="000000"/>
                </a:solidFill>
                <a:latin typeface="Book Antiqua" pitchFamily="18" charset="0"/>
              </a:rPr>
              <a:t>Here</a:t>
            </a:r>
            <a:r>
              <a:rPr lang="en-GB" sz="2400" dirty="0">
                <a:solidFill>
                  <a:srgbClr val="000000"/>
                </a:solidFill>
                <a:latin typeface="Book Antiqua" pitchFamily="18" charset="0"/>
              </a:rPr>
              <a:t>, there are only two </a:t>
            </a:r>
            <a:r>
              <a:rPr lang="en-GB" sz="2400" i="1" dirty="0">
                <a:solidFill>
                  <a:srgbClr val="000000"/>
                </a:solidFill>
                <a:latin typeface="Book Antiqua" pitchFamily="18" charset="0"/>
              </a:rPr>
              <a:t>pairs </a:t>
            </a:r>
            <a:r>
              <a:rPr lang="en-GB" sz="2400" dirty="0">
                <a:solidFill>
                  <a:srgbClr val="000000"/>
                </a:solidFill>
                <a:latin typeface="Book Antiqua" pitchFamily="18" charset="0"/>
              </a:rPr>
              <a:t>of non‐touching </a:t>
            </a:r>
            <a:r>
              <a:rPr lang="en-GB" sz="2400" dirty="0" smtClean="0">
                <a:solidFill>
                  <a:srgbClr val="000000"/>
                </a:solidFill>
                <a:latin typeface="Book Antiqua" pitchFamily="18" charset="0"/>
              </a:rPr>
              <a:t>loops</a:t>
            </a:r>
          </a:p>
          <a:p>
            <a:pPr algn="just"/>
            <a:endParaRPr lang="en-GB" sz="2400" dirty="0" smtClean="0">
              <a:latin typeface="Book Antiqua" pitchFamily="18" charset="0"/>
            </a:endParaRPr>
          </a:p>
          <a:p>
            <a:pPr lvl="1" algn="just">
              <a:buClrTx/>
              <a:buFont typeface="Wingdings" pitchFamily="2" charset="2"/>
              <a:buChar char="§"/>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55</a:t>
            </a:fld>
            <a:endParaRPr lang="en-GB"/>
          </a:p>
        </p:txBody>
      </p:sp>
      <p:sp>
        <p:nvSpPr>
          <p:cNvPr id="5" name="Title 4"/>
          <p:cNvSpPr>
            <a:spLocks noGrp="1"/>
          </p:cNvSpPr>
          <p:nvPr>
            <p:ph type="title"/>
          </p:nvPr>
        </p:nvSpPr>
        <p:spPr>
          <a:xfrm>
            <a:off x="535747" y="188640"/>
            <a:ext cx="8229600" cy="562074"/>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02" t="53571" r="37084" b="32766"/>
          <a:stretch/>
        </p:blipFill>
        <p:spPr bwMode="auto">
          <a:xfrm>
            <a:off x="971600" y="1988840"/>
            <a:ext cx="6120680" cy="104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736" t="56945" r="51171" b="27746"/>
          <a:stretch/>
        </p:blipFill>
        <p:spPr bwMode="auto">
          <a:xfrm>
            <a:off x="2627784" y="5013176"/>
            <a:ext cx="4045527" cy="111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013209"/>
      </p:ext>
    </p:extLst>
  </p:cSld>
  <p:clrMapOvr>
    <a:masterClrMapping/>
  </p:clrMapOvr>
  <p:transition spd="slow">
    <p:cov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6982" y="908720"/>
            <a:ext cx="8229600" cy="5472608"/>
          </a:xfrm>
        </p:spPr>
        <p:txBody>
          <a:bodyPr/>
          <a:lstStyle/>
          <a:p>
            <a:pPr marL="109728" indent="0">
              <a:buNone/>
            </a:pPr>
            <a:r>
              <a:rPr lang="en-GB" sz="2800" b="1" dirty="0" smtClean="0">
                <a:latin typeface="Book Antiqua" pitchFamily="18" charset="0"/>
              </a:rPr>
              <a:t>Alternatively </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56</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195" t="16667" r="24607" b="26136"/>
          <a:stretch/>
        </p:blipFill>
        <p:spPr bwMode="auto">
          <a:xfrm>
            <a:off x="424875" y="1484784"/>
            <a:ext cx="844203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625630"/>
      </p:ext>
    </p:extLst>
  </p:cSld>
  <p:clrMapOvr>
    <a:masterClrMapping/>
  </p:clrMapOvr>
  <p:transition spd="slow">
    <p:cov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620688"/>
            <a:ext cx="8818156" cy="5688632"/>
          </a:xfrm>
        </p:spPr>
        <p:txBody>
          <a:bodyPr/>
          <a:lstStyle/>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57</a:t>
            </a:fld>
            <a:endParaRPr lang="en-GB"/>
          </a:p>
        </p:txBody>
      </p:sp>
      <p:sp>
        <p:nvSpPr>
          <p:cNvPr id="5" name="Title 4"/>
          <p:cNvSpPr>
            <a:spLocks noGrp="1"/>
          </p:cNvSpPr>
          <p:nvPr>
            <p:ph type="title"/>
          </p:nvPr>
        </p:nvSpPr>
        <p:spPr>
          <a:xfrm>
            <a:off x="395536" y="116632"/>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52" t="19678" r="19570" b="18562"/>
          <a:stretch/>
        </p:blipFill>
        <p:spPr bwMode="auto">
          <a:xfrm>
            <a:off x="107504" y="620688"/>
            <a:ext cx="8890164"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661182"/>
      </p:ext>
    </p:extLst>
  </p:cSld>
  <p:clrMapOvr>
    <a:masterClrMapping/>
  </p:clrMapOvr>
  <p:transition spd="slow">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58</a:t>
            </a:fld>
            <a:endParaRPr lang="en-GB"/>
          </a:p>
        </p:txBody>
      </p:sp>
      <p:sp>
        <p:nvSpPr>
          <p:cNvPr id="5" name="Title 4"/>
          <p:cNvSpPr>
            <a:spLocks noGrp="1"/>
          </p:cNvSpPr>
          <p:nvPr>
            <p:ph type="title"/>
          </p:nvPr>
        </p:nvSpPr>
        <p:spPr>
          <a:xfrm>
            <a:off x="422833" y="188640"/>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59" t="21428" r="19013" b="20076"/>
          <a:stretch/>
        </p:blipFill>
        <p:spPr bwMode="auto">
          <a:xfrm>
            <a:off x="323528" y="764704"/>
            <a:ext cx="8496944"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5932128"/>
      </p:ext>
    </p:extLst>
  </p:cSld>
  <p:clrMapOvr>
    <a:masterClrMapping/>
  </p:clrMapOvr>
  <p:transition spd="slow">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59</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65" t="30556" r="21021" b="18452"/>
          <a:stretch/>
        </p:blipFill>
        <p:spPr bwMode="auto">
          <a:xfrm>
            <a:off x="539552" y="836712"/>
            <a:ext cx="820891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435593"/>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52736"/>
            <a:ext cx="8229600" cy="4525963"/>
          </a:xfrm>
        </p:spPr>
        <p:txBody>
          <a:bodyPr>
            <a:normAutofit/>
          </a:bodyPr>
          <a:lstStyle/>
          <a:p>
            <a:pPr marL="109728" indent="0" algn="just">
              <a:buNone/>
            </a:pPr>
            <a:r>
              <a:rPr lang="en-GB" sz="2800" b="1" dirty="0">
                <a:latin typeface="Book Antiqua" pitchFamily="18" charset="0"/>
              </a:rPr>
              <a:t>Advantages of Open-Loop Control System </a:t>
            </a:r>
            <a:endParaRPr lang="en-GB" sz="2800" b="1" dirty="0" smtClean="0">
              <a:latin typeface="Book Antiqua" pitchFamily="18" charset="0"/>
            </a:endParaRPr>
          </a:p>
          <a:p>
            <a:pPr marL="109728" indent="0" algn="just">
              <a:buNone/>
            </a:pPr>
            <a:r>
              <a:rPr lang="en-GB" sz="2400" dirty="0" smtClean="0">
                <a:latin typeface="Book Antiqua" pitchFamily="18" charset="0"/>
              </a:rPr>
              <a:t>The </a:t>
            </a:r>
            <a:r>
              <a:rPr lang="en-GB" sz="2400" dirty="0">
                <a:latin typeface="Book Antiqua" pitchFamily="18" charset="0"/>
              </a:rPr>
              <a:t>followings are the advantages of an open-loop control system: </a:t>
            </a:r>
          </a:p>
          <a:p>
            <a:pPr marL="624078" indent="-514350" algn="just">
              <a:buClrTx/>
              <a:buFont typeface="+mj-lt"/>
              <a:buAutoNum type="romanLcPeriod"/>
            </a:pPr>
            <a:r>
              <a:rPr lang="en-GB" sz="2400" dirty="0" smtClean="0">
                <a:latin typeface="Book Antiqua" pitchFamily="18" charset="0"/>
              </a:rPr>
              <a:t>These </a:t>
            </a:r>
            <a:r>
              <a:rPr lang="en-GB" sz="2400" dirty="0">
                <a:latin typeface="Book Antiqua" pitchFamily="18" charset="0"/>
              </a:rPr>
              <a:t>systems are simple in construction and </a:t>
            </a:r>
            <a:r>
              <a:rPr lang="en-GB" sz="2400" dirty="0" smtClean="0">
                <a:latin typeface="Book Antiqua" pitchFamily="18" charset="0"/>
              </a:rPr>
              <a:t>design.</a:t>
            </a:r>
          </a:p>
          <a:p>
            <a:pPr marL="624078" indent="-514350" algn="just">
              <a:buClrTx/>
              <a:buFont typeface="+mj-lt"/>
              <a:buAutoNum type="romanLcPeriod"/>
            </a:pPr>
            <a:r>
              <a:rPr lang="en-GB" sz="2400" dirty="0" smtClean="0">
                <a:latin typeface="Book Antiqua" pitchFamily="18" charset="0"/>
              </a:rPr>
              <a:t>These </a:t>
            </a:r>
            <a:r>
              <a:rPr lang="en-GB" sz="2400" dirty="0">
                <a:latin typeface="Book Antiqua" pitchFamily="18" charset="0"/>
              </a:rPr>
              <a:t>systems are economical. </a:t>
            </a:r>
          </a:p>
          <a:p>
            <a:pPr marL="624078" indent="-514350" algn="just">
              <a:buClrTx/>
              <a:buFont typeface="+mj-lt"/>
              <a:buAutoNum type="romanLcPeriod"/>
            </a:pPr>
            <a:r>
              <a:rPr lang="en-GB" sz="2400" dirty="0" smtClean="0">
                <a:latin typeface="Book Antiqua" pitchFamily="18" charset="0"/>
              </a:rPr>
              <a:t>These </a:t>
            </a:r>
            <a:r>
              <a:rPr lang="en-GB" sz="2400" dirty="0">
                <a:latin typeface="Book Antiqua" pitchFamily="18" charset="0"/>
              </a:rPr>
              <a:t>systems are easy from maintenance point of view. </a:t>
            </a:r>
          </a:p>
          <a:p>
            <a:pPr marL="624078" indent="-514350" algn="just">
              <a:buClrTx/>
              <a:buFont typeface="+mj-lt"/>
              <a:buAutoNum type="romanLcPeriod"/>
            </a:pPr>
            <a:r>
              <a:rPr lang="en-GB" sz="2400" dirty="0" smtClean="0">
                <a:latin typeface="Book Antiqua" pitchFamily="18" charset="0"/>
              </a:rPr>
              <a:t>Usually </a:t>
            </a:r>
            <a:r>
              <a:rPr lang="en-GB" sz="2400" dirty="0">
                <a:latin typeface="Book Antiqua" pitchFamily="18" charset="0"/>
              </a:rPr>
              <a:t>these systems are not much troubled with problems of stability. </a:t>
            </a:r>
          </a:p>
          <a:p>
            <a:pPr marL="624078" indent="-514350" algn="just">
              <a:buClrTx/>
              <a:buFont typeface="+mj-lt"/>
              <a:buAutoNum type="romanLcPeriod"/>
            </a:pPr>
            <a:r>
              <a:rPr lang="en-GB" sz="2400" dirty="0" smtClean="0">
                <a:latin typeface="Book Antiqua" pitchFamily="18" charset="0"/>
              </a:rPr>
              <a:t>These </a:t>
            </a:r>
            <a:r>
              <a:rPr lang="en-GB" sz="2400" dirty="0">
                <a:latin typeface="Book Antiqua" pitchFamily="18" charset="0"/>
              </a:rPr>
              <a:t>systems are convenient to use when output is difficult to measure</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smtClean="0">
                <a:effectLst/>
                <a:latin typeface="Book Antiqua" pitchFamily="18" charset="0"/>
              </a:rPr>
              <a:t>Cont.. </a:t>
            </a:r>
            <a:endParaRPr lang="en-GB" sz="3200" dirty="0">
              <a:effectLst/>
              <a:latin typeface="Book Antiqua" pitchFamily="18" charset="0"/>
            </a:endParaRPr>
          </a:p>
        </p:txBody>
      </p:sp>
    </p:spTree>
    <p:extLst>
      <p:ext uri="{BB962C8B-B14F-4D97-AF65-F5344CB8AC3E}">
        <p14:creationId xmlns:p14="http://schemas.microsoft.com/office/powerpoint/2010/main" val="802810513"/>
      </p:ext>
    </p:extLst>
  </p:cSld>
  <p:clrMapOvr>
    <a:masterClrMapping/>
  </p:clrMapOvr>
  <p:transition spd="slow">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60</a:t>
            </a:fld>
            <a:endParaRPr lang="en-GB"/>
          </a:p>
        </p:txBody>
      </p:sp>
      <p:sp>
        <p:nvSpPr>
          <p:cNvPr id="5" name="Title 4"/>
          <p:cNvSpPr>
            <a:spLocks noGrp="1"/>
          </p:cNvSpPr>
          <p:nvPr>
            <p:ph type="title"/>
          </p:nvPr>
        </p:nvSpPr>
        <p:spPr>
          <a:xfrm>
            <a:off x="467544" y="188640"/>
            <a:ext cx="8229600" cy="562074"/>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32" t="22619" r="22359" b="19129"/>
          <a:stretch/>
        </p:blipFill>
        <p:spPr bwMode="auto">
          <a:xfrm>
            <a:off x="467544" y="764704"/>
            <a:ext cx="8208912" cy="561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822342"/>
      </p:ext>
    </p:extLst>
  </p:cSld>
  <p:clrMapOvr>
    <a:masterClrMapping/>
  </p:clrMapOvr>
  <p:transition spd="slow">
    <p:cov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1196" y="764704"/>
            <a:ext cx="8229600" cy="5616623"/>
          </a:xfrm>
        </p:spPr>
        <p:txBody>
          <a:bodyPr/>
          <a:lstStyle/>
          <a:p>
            <a:pPr marL="109728" indent="0">
              <a:buNone/>
            </a:pPr>
            <a:r>
              <a:rPr lang="en-GB" b="1" dirty="0">
                <a:latin typeface="Book Antiqua" pitchFamily="18" charset="0"/>
              </a:rPr>
              <a:t>Example </a:t>
            </a:r>
            <a:r>
              <a:rPr lang="en-GB" b="1" dirty="0" smtClean="0">
                <a:latin typeface="Book Antiqua" pitchFamily="18" charset="0"/>
              </a:rPr>
              <a:t>2</a:t>
            </a:r>
          </a:p>
          <a:p>
            <a:endParaRPr lang="en-GB" dirty="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61</a:t>
            </a:fld>
            <a:endParaRPr lang="en-GB"/>
          </a:p>
        </p:txBody>
      </p:sp>
      <p:sp>
        <p:nvSpPr>
          <p:cNvPr id="5" name="Title 4"/>
          <p:cNvSpPr>
            <a:spLocks noGrp="1"/>
          </p:cNvSpPr>
          <p:nvPr>
            <p:ph type="title"/>
          </p:nvPr>
        </p:nvSpPr>
        <p:spPr>
          <a:xfrm>
            <a:off x="516182" y="26064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586" t="31547" r="21131" b="19167"/>
          <a:stretch/>
        </p:blipFill>
        <p:spPr bwMode="auto">
          <a:xfrm>
            <a:off x="539552" y="1196752"/>
            <a:ext cx="7992888" cy="51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497849"/>
      </p:ext>
    </p:extLst>
  </p:cSld>
  <p:clrMapOvr>
    <a:masterClrMapping/>
  </p:clrMapOvr>
  <p:transition spd="slow">
    <p:cov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62</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04" t="25363" r="20327" b="19247"/>
          <a:stretch/>
        </p:blipFill>
        <p:spPr bwMode="auto">
          <a:xfrm>
            <a:off x="595980" y="908720"/>
            <a:ext cx="8368508" cy="554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579772"/>
      </p:ext>
    </p:extLst>
  </p:cSld>
  <p:clrMapOvr>
    <a:masterClrMapping/>
  </p:clrMapOvr>
  <p:transition spd="slow">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GB" sz="2400" b="1" dirty="0" smtClean="0">
                <a:latin typeface="Book Antiqua" pitchFamily="18" charset="0"/>
              </a:rPr>
              <a:t>Q1.</a:t>
            </a:r>
          </a:p>
          <a:p>
            <a:pPr marL="109728" indent="0" algn="just">
              <a:buNone/>
            </a:pPr>
            <a:r>
              <a:rPr lang="en-GB" sz="2400" dirty="0">
                <a:latin typeface="Book Antiqua" pitchFamily="18" charset="0"/>
              </a:rPr>
              <a:t>Determine the control ratio C/R and the canonical block diagram of the feedback control system</a:t>
            </a:r>
          </a:p>
          <a:p>
            <a:endParaRPr lang="en-GB" dirty="0" smtClean="0"/>
          </a:p>
          <a:p>
            <a:endParaRPr lang="en-GB" dirty="0"/>
          </a:p>
          <a:p>
            <a:endParaRPr lang="en-GB" dirty="0" smtClean="0"/>
          </a:p>
          <a:p>
            <a:endParaRPr lang="en-GB" dirty="0"/>
          </a:p>
          <a:p>
            <a:pPr marL="109728" indent="0">
              <a:buNone/>
            </a:pPr>
            <a:endParaRPr lang="en-GB" dirty="0" smtClean="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63</a:t>
            </a:fld>
            <a:endParaRPr lang="en-GB"/>
          </a:p>
        </p:txBody>
      </p:sp>
      <p:sp>
        <p:nvSpPr>
          <p:cNvPr id="5" name="Title 4"/>
          <p:cNvSpPr>
            <a:spLocks noGrp="1"/>
          </p:cNvSpPr>
          <p:nvPr>
            <p:ph type="title"/>
          </p:nvPr>
        </p:nvSpPr>
        <p:spPr/>
        <p:txBody>
          <a:bodyPr>
            <a:normAutofit/>
          </a:bodyPr>
          <a:lstStyle/>
          <a:p>
            <a:pPr algn="ctr"/>
            <a:r>
              <a:rPr lang="en-GB" sz="3200" dirty="0" smtClean="0">
                <a:solidFill>
                  <a:schemeClr val="tx1"/>
                </a:solidFill>
                <a:effectLst/>
                <a:latin typeface="Book Antiqua" pitchFamily="18" charset="0"/>
              </a:rPr>
              <a:t>Home Work</a:t>
            </a:r>
            <a:endParaRPr lang="en-GB" sz="3200" dirty="0">
              <a:solidFill>
                <a:schemeClr val="tx1"/>
              </a:solidFill>
              <a:effectLst/>
              <a:latin typeface="Book Antiqua" pitchFamily="18" charset="0"/>
            </a:endParaRPr>
          </a:p>
        </p:txBody>
      </p:sp>
      <p:pic>
        <p:nvPicPr>
          <p:cNvPr id="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52936"/>
            <a:ext cx="625499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5326599"/>
      </p:ext>
    </p:extLst>
  </p:cSld>
  <p:clrMapOvr>
    <a:masterClrMapping/>
  </p:clrMapOvr>
  <p:transition spd="slow">
    <p:cov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034" y="908720"/>
            <a:ext cx="8229600" cy="4525963"/>
          </a:xfrm>
        </p:spPr>
        <p:txBody>
          <a:bodyPr/>
          <a:lstStyle/>
          <a:p>
            <a:pPr marL="109728" indent="0">
              <a:buNone/>
            </a:pPr>
            <a:r>
              <a:rPr lang="en-GB" dirty="0" smtClean="0"/>
              <a:t>Q2. </a:t>
            </a:r>
          </a:p>
          <a:p>
            <a:pPr marL="109728" indent="0">
              <a:buNone/>
            </a:pPr>
            <a:r>
              <a:rPr lang="en-GB" sz="2400" dirty="0">
                <a:latin typeface="Book Antiqua" pitchFamily="18" charset="0"/>
              </a:rPr>
              <a:t>A</a:t>
            </a:r>
            <a:r>
              <a:rPr lang="en-GB" sz="2400" dirty="0" smtClean="0">
                <a:latin typeface="Book Antiqua" pitchFamily="18" charset="0"/>
              </a:rPr>
              <a:t>pply Mason’s rule to determine the value of C(s)/R(s)</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64</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grpSp>
        <p:nvGrpSpPr>
          <p:cNvPr id="6" name="Group 102"/>
          <p:cNvGrpSpPr>
            <a:grpSpLocks/>
          </p:cNvGrpSpPr>
          <p:nvPr/>
        </p:nvGrpSpPr>
        <p:grpSpPr bwMode="auto">
          <a:xfrm>
            <a:off x="374142" y="2239740"/>
            <a:ext cx="8062094" cy="3133476"/>
            <a:chOff x="453" y="1014"/>
            <a:chExt cx="4920" cy="942"/>
          </a:xfrm>
        </p:grpSpPr>
        <p:sp>
          <p:nvSpPr>
            <p:cNvPr id="7" name="Oval 6"/>
            <p:cNvSpPr>
              <a:spLocks noChangeArrowheads="1"/>
            </p:cNvSpPr>
            <p:nvPr/>
          </p:nvSpPr>
          <p:spPr bwMode="auto">
            <a:xfrm>
              <a:off x="704" y="1463"/>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8" name="Line 7"/>
            <p:cNvSpPr>
              <a:spLocks noChangeShapeType="1"/>
            </p:cNvSpPr>
            <p:nvPr/>
          </p:nvSpPr>
          <p:spPr bwMode="auto">
            <a:xfrm>
              <a:off x="933"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nvGrpSpPr>
            <p:cNvPr id="9" name="Group 13"/>
            <p:cNvGrpSpPr>
              <a:grpSpLocks/>
            </p:cNvGrpSpPr>
            <p:nvPr/>
          </p:nvGrpSpPr>
          <p:grpSpPr bwMode="auto">
            <a:xfrm rot="10800000">
              <a:off x="3526" y="1490"/>
              <a:ext cx="553" cy="123"/>
              <a:chOff x="5844" y="5820"/>
              <a:chExt cx="1728" cy="576"/>
            </a:xfrm>
          </p:grpSpPr>
          <p:sp>
            <p:nvSpPr>
              <p:cNvPr id="62" name="Freeform 14"/>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63" name="Freeform 15"/>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64" name="Line 16"/>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sp>
          <p:nvSpPr>
            <p:cNvPr id="10" name="Text Box 18"/>
            <p:cNvSpPr txBox="1">
              <a:spLocks noChangeArrowheads="1"/>
            </p:cNvSpPr>
            <p:nvPr/>
          </p:nvSpPr>
          <p:spPr bwMode="auto">
            <a:xfrm>
              <a:off x="453" y="1386"/>
              <a:ext cx="3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R(s)</a:t>
              </a:r>
              <a:endParaRPr kumimoji="0" lang="en-US" sz="1800" b="0" i="0" u="none" strike="noStrike" kern="0" cap="none" spc="0" normalizeH="0" baseline="0" noProof="0" smtClean="0">
                <a:ln>
                  <a:noFill/>
                </a:ln>
                <a:solidFill>
                  <a:srgbClr val="000000"/>
                </a:solidFill>
                <a:effectLst/>
                <a:uLnTx/>
                <a:uFillTx/>
                <a:latin typeface="Arial" charset="0"/>
              </a:endParaRPr>
            </a:p>
          </p:txBody>
        </p:sp>
        <p:sp>
          <p:nvSpPr>
            <p:cNvPr id="11" name="Text Box 19"/>
            <p:cNvSpPr txBox="1">
              <a:spLocks noChangeArrowheads="1"/>
            </p:cNvSpPr>
            <p:nvPr/>
          </p:nvSpPr>
          <p:spPr bwMode="auto">
            <a:xfrm>
              <a:off x="5049" y="1398"/>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C(s)</a:t>
              </a:r>
              <a:endParaRPr kumimoji="0" lang="en-US" sz="1800" b="0" i="0" u="none" strike="noStrike" kern="0" cap="none" spc="0" normalizeH="0" baseline="0" noProof="0" smtClean="0">
                <a:ln>
                  <a:noFill/>
                </a:ln>
                <a:solidFill>
                  <a:srgbClr val="000000"/>
                </a:solidFill>
                <a:effectLst/>
                <a:uLnTx/>
                <a:uFillTx/>
                <a:latin typeface="Arial" charset="0"/>
              </a:endParaRPr>
            </a:p>
          </p:txBody>
        </p:sp>
        <p:sp>
          <p:nvSpPr>
            <p:cNvPr id="12" name="Text Box 25"/>
            <p:cNvSpPr txBox="1">
              <a:spLocks noChangeArrowheads="1"/>
            </p:cNvSpPr>
            <p:nvPr/>
          </p:nvSpPr>
          <p:spPr bwMode="auto">
            <a:xfrm>
              <a:off x="807" y="1326"/>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1</a:t>
              </a:r>
            </a:p>
          </p:txBody>
        </p:sp>
        <p:sp>
          <p:nvSpPr>
            <p:cNvPr id="13" name="Line 35"/>
            <p:cNvSpPr>
              <a:spLocks noChangeShapeType="1"/>
            </p:cNvSpPr>
            <p:nvPr/>
          </p:nvSpPr>
          <p:spPr bwMode="auto">
            <a:xfrm>
              <a:off x="732" y="1488"/>
              <a:ext cx="429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4" name="Oval 36"/>
            <p:cNvSpPr>
              <a:spLocks noChangeArrowheads="1"/>
            </p:cNvSpPr>
            <p:nvPr/>
          </p:nvSpPr>
          <p:spPr bwMode="auto">
            <a:xfrm>
              <a:off x="1196" y="1469"/>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Oval 37"/>
            <p:cNvSpPr>
              <a:spLocks noChangeArrowheads="1"/>
            </p:cNvSpPr>
            <p:nvPr/>
          </p:nvSpPr>
          <p:spPr bwMode="auto">
            <a:xfrm>
              <a:off x="1718" y="1457"/>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Oval 38"/>
            <p:cNvSpPr>
              <a:spLocks noChangeArrowheads="1"/>
            </p:cNvSpPr>
            <p:nvPr/>
          </p:nvSpPr>
          <p:spPr bwMode="auto">
            <a:xfrm>
              <a:off x="2282" y="1463"/>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 name="Oval 39"/>
            <p:cNvSpPr>
              <a:spLocks noChangeArrowheads="1"/>
            </p:cNvSpPr>
            <p:nvPr/>
          </p:nvSpPr>
          <p:spPr bwMode="auto">
            <a:xfrm>
              <a:off x="2936" y="1451"/>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 name="Oval 40"/>
            <p:cNvSpPr>
              <a:spLocks noChangeArrowheads="1"/>
            </p:cNvSpPr>
            <p:nvPr/>
          </p:nvSpPr>
          <p:spPr bwMode="auto">
            <a:xfrm>
              <a:off x="3506" y="1457"/>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 name="Oval 41"/>
            <p:cNvSpPr>
              <a:spLocks noChangeArrowheads="1"/>
            </p:cNvSpPr>
            <p:nvPr/>
          </p:nvSpPr>
          <p:spPr bwMode="auto">
            <a:xfrm>
              <a:off x="5006" y="1469"/>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Oval 42"/>
            <p:cNvSpPr>
              <a:spLocks noChangeArrowheads="1"/>
            </p:cNvSpPr>
            <p:nvPr/>
          </p:nvSpPr>
          <p:spPr bwMode="auto">
            <a:xfrm>
              <a:off x="4040" y="1451"/>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1" name="Group 43"/>
            <p:cNvGrpSpPr>
              <a:grpSpLocks/>
            </p:cNvGrpSpPr>
            <p:nvPr/>
          </p:nvGrpSpPr>
          <p:grpSpPr bwMode="auto">
            <a:xfrm rot="10800000">
              <a:off x="2284" y="1484"/>
              <a:ext cx="691" cy="171"/>
              <a:chOff x="5844" y="5820"/>
              <a:chExt cx="1728" cy="576"/>
            </a:xfrm>
          </p:grpSpPr>
          <p:sp>
            <p:nvSpPr>
              <p:cNvPr id="59" name="Freeform 44"/>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60" name="Freeform 45"/>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61" name="Line 46"/>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grpSp>
          <p:nvGrpSpPr>
            <p:cNvPr id="22" name="Group 59"/>
            <p:cNvGrpSpPr>
              <a:grpSpLocks/>
            </p:cNvGrpSpPr>
            <p:nvPr/>
          </p:nvGrpSpPr>
          <p:grpSpPr bwMode="auto">
            <a:xfrm rot="10800000" flipV="1">
              <a:off x="2308" y="1238"/>
              <a:ext cx="1747" cy="231"/>
              <a:chOff x="5844" y="5820"/>
              <a:chExt cx="1728" cy="576"/>
            </a:xfrm>
          </p:grpSpPr>
          <p:sp>
            <p:nvSpPr>
              <p:cNvPr id="56" name="Freeform 60"/>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57" name="Freeform 61"/>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58" name="Line 62"/>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grpSp>
          <p:nvGrpSpPr>
            <p:cNvPr id="23" name="Group 63"/>
            <p:cNvGrpSpPr>
              <a:grpSpLocks/>
            </p:cNvGrpSpPr>
            <p:nvPr/>
          </p:nvGrpSpPr>
          <p:grpSpPr bwMode="auto">
            <a:xfrm rot="10800000">
              <a:off x="1744" y="1490"/>
              <a:ext cx="2347" cy="441"/>
              <a:chOff x="5844" y="5820"/>
              <a:chExt cx="1728" cy="576"/>
            </a:xfrm>
          </p:grpSpPr>
          <p:sp>
            <p:nvSpPr>
              <p:cNvPr id="53" name="Freeform 64"/>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54" name="Freeform 65"/>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55" name="Line 66"/>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sp>
          <p:nvSpPr>
            <p:cNvPr id="24" name="Oval 67"/>
            <p:cNvSpPr>
              <a:spLocks noChangeArrowheads="1"/>
            </p:cNvSpPr>
            <p:nvPr/>
          </p:nvSpPr>
          <p:spPr bwMode="auto">
            <a:xfrm>
              <a:off x="4526" y="1457"/>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5" name="Group 68"/>
            <p:cNvGrpSpPr>
              <a:grpSpLocks/>
            </p:cNvGrpSpPr>
            <p:nvPr/>
          </p:nvGrpSpPr>
          <p:grpSpPr bwMode="auto">
            <a:xfrm>
              <a:off x="1209" y="1042"/>
              <a:ext cx="3349" cy="440"/>
              <a:chOff x="5844" y="5820"/>
              <a:chExt cx="1728" cy="576"/>
            </a:xfrm>
          </p:grpSpPr>
          <p:sp>
            <p:nvSpPr>
              <p:cNvPr id="50" name="Freeform 69"/>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51" name="Freeform 70"/>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52" name="Line 71"/>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grpSp>
          <p:nvGrpSpPr>
            <p:cNvPr id="26" name="Group 72"/>
            <p:cNvGrpSpPr>
              <a:grpSpLocks/>
            </p:cNvGrpSpPr>
            <p:nvPr/>
          </p:nvGrpSpPr>
          <p:grpSpPr bwMode="auto">
            <a:xfrm rot="10800000">
              <a:off x="4540" y="1502"/>
              <a:ext cx="505" cy="129"/>
              <a:chOff x="5844" y="5820"/>
              <a:chExt cx="1728" cy="576"/>
            </a:xfrm>
          </p:grpSpPr>
          <p:sp>
            <p:nvSpPr>
              <p:cNvPr id="47" name="Freeform 73"/>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48" name="Freeform 74"/>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49" name="Line 75"/>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pSp>
        <p:sp>
          <p:nvSpPr>
            <p:cNvPr id="27" name="Line 76"/>
            <p:cNvSpPr>
              <a:spLocks noChangeShapeType="1"/>
            </p:cNvSpPr>
            <p:nvPr/>
          </p:nvSpPr>
          <p:spPr bwMode="auto">
            <a:xfrm>
              <a:off x="1407"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28" name="Line 77"/>
            <p:cNvSpPr>
              <a:spLocks noChangeShapeType="1"/>
            </p:cNvSpPr>
            <p:nvPr/>
          </p:nvSpPr>
          <p:spPr bwMode="auto">
            <a:xfrm>
              <a:off x="1971"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29" name="Line 78"/>
            <p:cNvSpPr>
              <a:spLocks noChangeShapeType="1"/>
            </p:cNvSpPr>
            <p:nvPr/>
          </p:nvSpPr>
          <p:spPr bwMode="auto">
            <a:xfrm>
              <a:off x="2583" y="1494"/>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30" name="Line 80"/>
            <p:cNvSpPr>
              <a:spLocks noChangeShapeType="1"/>
            </p:cNvSpPr>
            <p:nvPr/>
          </p:nvSpPr>
          <p:spPr bwMode="auto">
            <a:xfrm>
              <a:off x="3201"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31" name="Line 81"/>
            <p:cNvSpPr>
              <a:spLocks noChangeShapeType="1"/>
            </p:cNvSpPr>
            <p:nvPr/>
          </p:nvSpPr>
          <p:spPr bwMode="auto">
            <a:xfrm>
              <a:off x="3777"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32" name="Line 82"/>
            <p:cNvSpPr>
              <a:spLocks noChangeShapeType="1"/>
            </p:cNvSpPr>
            <p:nvPr/>
          </p:nvSpPr>
          <p:spPr bwMode="auto">
            <a:xfrm>
              <a:off x="4269"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33" name="Line 83"/>
            <p:cNvSpPr>
              <a:spLocks noChangeShapeType="1"/>
            </p:cNvSpPr>
            <p:nvPr/>
          </p:nvSpPr>
          <p:spPr bwMode="auto">
            <a:xfrm>
              <a:off x="4773"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34" name="Text Box 84"/>
            <p:cNvSpPr txBox="1">
              <a:spLocks noChangeArrowheads="1"/>
            </p:cNvSpPr>
            <p:nvPr/>
          </p:nvSpPr>
          <p:spPr bwMode="auto">
            <a:xfrm>
              <a:off x="1269" y="132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2</a:t>
              </a:r>
            </a:p>
          </p:txBody>
        </p:sp>
        <p:sp>
          <p:nvSpPr>
            <p:cNvPr id="35" name="Text Box 85"/>
            <p:cNvSpPr txBox="1">
              <a:spLocks noChangeArrowheads="1"/>
            </p:cNvSpPr>
            <p:nvPr/>
          </p:nvSpPr>
          <p:spPr bwMode="auto">
            <a:xfrm>
              <a:off x="1839" y="1332"/>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3</a:t>
              </a:r>
            </a:p>
          </p:txBody>
        </p:sp>
        <p:sp>
          <p:nvSpPr>
            <p:cNvPr id="36" name="Text Box 86"/>
            <p:cNvSpPr txBox="1">
              <a:spLocks noChangeArrowheads="1"/>
            </p:cNvSpPr>
            <p:nvPr/>
          </p:nvSpPr>
          <p:spPr bwMode="auto">
            <a:xfrm>
              <a:off x="4131" y="1332"/>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7</a:t>
              </a:r>
            </a:p>
          </p:txBody>
        </p:sp>
        <p:sp>
          <p:nvSpPr>
            <p:cNvPr id="37" name="Text Box 87"/>
            <p:cNvSpPr txBox="1">
              <a:spLocks noChangeArrowheads="1"/>
            </p:cNvSpPr>
            <p:nvPr/>
          </p:nvSpPr>
          <p:spPr bwMode="auto">
            <a:xfrm>
              <a:off x="3633" y="132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6</a:t>
              </a:r>
            </a:p>
          </p:txBody>
        </p:sp>
        <p:sp>
          <p:nvSpPr>
            <p:cNvPr id="38" name="Text Box 88"/>
            <p:cNvSpPr txBox="1">
              <a:spLocks noChangeArrowheads="1"/>
            </p:cNvSpPr>
            <p:nvPr/>
          </p:nvSpPr>
          <p:spPr bwMode="auto">
            <a:xfrm>
              <a:off x="4641" y="1326"/>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8</a:t>
              </a:r>
            </a:p>
          </p:txBody>
        </p:sp>
        <p:sp>
          <p:nvSpPr>
            <p:cNvPr id="39" name="Text Box 89"/>
            <p:cNvSpPr txBox="1">
              <a:spLocks noChangeArrowheads="1"/>
            </p:cNvSpPr>
            <p:nvPr/>
          </p:nvSpPr>
          <p:spPr bwMode="auto">
            <a:xfrm>
              <a:off x="3051" y="1314"/>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5</a:t>
              </a:r>
            </a:p>
          </p:txBody>
        </p:sp>
        <p:sp>
          <p:nvSpPr>
            <p:cNvPr id="40" name="Text Box 90"/>
            <p:cNvSpPr txBox="1">
              <a:spLocks noChangeArrowheads="1"/>
            </p:cNvSpPr>
            <p:nvPr/>
          </p:nvSpPr>
          <p:spPr bwMode="auto">
            <a:xfrm>
              <a:off x="2451" y="1338"/>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a:t>
              </a:r>
              <a:r>
                <a:rPr kumimoji="0" lang="en-US" sz="1200" b="0" i="0" u="none" strike="noStrike" kern="0" cap="none" spc="0" normalizeH="0" baseline="-25000" noProof="0" smtClean="0">
                  <a:ln>
                    <a:noFill/>
                  </a:ln>
                  <a:solidFill>
                    <a:srgbClr val="000000"/>
                  </a:solidFill>
                  <a:effectLst/>
                  <a:uLnTx/>
                  <a:uFillTx/>
                  <a:latin typeface="Times New Roman" pitchFamily="18" charset="0"/>
                </a:rPr>
                <a:t>4</a:t>
              </a:r>
            </a:p>
          </p:txBody>
        </p:sp>
        <p:sp>
          <p:nvSpPr>
            <p:cNvPr id="41" name="Text Box 91"/>
            <p:cNvSpPr txBox="1">
              <a:spLocks noChangeArrowheads="1"/>
            </p:cNvSpPr>
            <p:nvPr/>
          </p:nvSpPr>
          <p:spPr bwMode="auto">
            <a:xfrm>
              <a:off x="2769" y="1014"/>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G9</a:t>
              </a:r>
              <a:endParaRPr kumimoji="0" lang="en-US" sz="1200" b="0" i="0" u="none" strike="noStrike" kern="0" cap="none" spc="0" normalizeH="0" baseline="-25000" noProof="0" smtClean="0">
                <a:ln>
                  <a:noFill/>
                </a:ln>
                <a:solidFill>
                  <a:srgbClr val="000000"/>
                </a:solidFill>
                <a:effectLst/>
                <a:uLnTx/>
                <a:uFillTx/>
                <a:latin typeface="Times New Roman" pitchFamily="18" charset="0"/>
              </a:endParaRPr>
            </a:p>
          </p:txBody>
        </p:sp>
        <p:sp>
          <p:nvSpPr>
            <p:cNvPr id="42" name="Text Box 92"/>
            <p:cNvSpPr txBox="1">
              <a:spLocks noChangeArrowheads="1"/>
            </p:cNvSpPr>
            <p:nvPr/>
          </p:nvSpPr>
          <p:spPr bwMode="auto">
            <a:xfrm>
              <a:off x="3015" y="1074"/>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-H</a:t>
              </a:r>
              <a:r>
                <a:rPr kumimoji="0" lang="en-US" sz="1200" b="0" i="0" u="none" strike="noStrike" kern="0" cap="none" spc="0" normalizeH="0" baseline="-25000" noProof="0" smtClean="0">
                  <a:ln>
                    <a:noFill/>
                  </a:ln>
                  <a:solidFill>
                    <a:srgbClr val="000000"/>
                  </a:solidFill>
                  <a:effectLst/>
                  <a:uLnTx/>
                  <a:uFillTx/>
                  <a:latin typeface="Times New Roman" pitchFamily="18" charset="0"/>
                </a:rPr>
                <a:t>2</a:t>
              </a:r>
            </a:p>
          </p:txBody>
        </p:sp>
        <p:sp>
          <p:nvSpPr>
            <p:cNvPr id="43" name="Text Box 93"/>
            <p:cNvSpPr txBox="1">
              <a:spLocks noChangeArrowheads="1"/>
            </p:cNvSpPr>
            <p:nvPr/>
          </p:nvSpPr>
          <p:spPr bwMode="auto">
            <a:xfrm>
              <a:off x="2505" y="1638"/>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-H</a:t>
              </a:r>
              <a:r>
                <a:rPr kumimoji="0" lang="en-US" sz="1200" b="0" i="0" u="none" strike="noStrike" kern="0" cap="none" spc="0" normalizeH="0" baseline="-25000" noProof="0" smtClean="0">
                  <a:ln>
                    <a:noFill/>
                  </a:ln>
                  <a:solidFill>
                    <a:srgbClr val="000000"/>
                  </a:solidFill>
                  <a:effectLst/>
                  <a:uLnTx/>
                  <a:uFillTx/>
                  <a:latin typeface="Times New Roman" pitchFamily="18" charset="0"/>
                </a:rPr>
                <a:t>1</a:t>
              </a:r>
            </a:p>
          </p:txBody>
        </p:sp>
        <p:sp>
          <p:nvSpPr>
            <p:cNvPr id="44" name="Text Box 94"/>
            <p:cNvSpPr txBox="1">
              <a:spLocks noChangeArrowheads="1"/>
            </p:cNvSpPr>
            <p:nvPr/>
          </p:nvSpPr>
          <p:spPr bwMode="auto">
            <a:xfrm>
              <a:off x="2787" y="177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-H</a:t>
              </a:r>
              <a:r>
                <a:rPr kumimoji="0" lang="en-US" sz="1200" b="0" i="0" u="none" strike="noStrike" kern="0" cap="none" spc="0" normalizeH="0" baseline="-25000" noProof="0" smtClean="0">
                  <a:ln>
                    <a:noFill/>
                  </a:ln>
                  <a:solidFill>
                    <a:srgbClr val="000000"/>
                  </a:solidFill>
                  <a:effectLst/>
                  <a:uLnTx/>
                  <a:uFillTx/>
                  <a:latin typeface="Times New Roman" pitchFamily="18" charset="0"/>
                </a:rPr>
                <a:t>3</a:t>
              </a:r>
            </a:p>
          </p:txBody>
        </p:sp>
        <p:sp>
          <p:nvSpPr>
            <p:cNvPr id="45" name="Text Box 95"/>
            <p:cNvSpPr txBox="1">
              <a:spLocks noChangeArrowheads="1"/>
            </p:cNvSpPr>
            <p:nvPr/>
          </p:nvSpPr>
          <p:spPr bwMode="auto">
            <a:xfrm>
              <a:off x="4605" y="1608"/>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-H</a:t>
              </a:r>
              <a:r>
                <a:rPr kumimoji="0" lang="en-US" sz="1200" b="0" i="0" u="none" strike="noStrike" kern="0" cap="none" spc="0" normalizeH="0" baseline="-25000" noProof="0" smtClean="0">
                  <a:ln>
                    <a:noFill/>
                  </a:ln>
                  <a:solidFill>
                    <a:srgbClr val="000000"/>
                  </a:solidFill>
                  <a:effectLst/>
                  <a:uLnTx/>
                  <a:uFillTx/>
                  <a:latin typeface="Times New Roman" pitchFamily="18" charset="0"/>
                </a:rPr>
                <a:t>5</a:t>
              </a:r>
            </a:p>
          </p:txBody>
        </p:sp>
        <p:sp>
          <p:nvSpPr>
            <p:cNvPr id="46" name="Text Box 96"/>
            <p:cNvSpPr txBox="1">
              <a:spLocks noChangeArrowheads="1"/>
            </p:cNvSpPr>
            <p:nvPr/>
          </p:nvSpPr>
          <p:spPr bwMode="auto">
            <a:xfrm>
              <a:off x="3531" y="156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smtClean="0">
                  <a:ln>
                    <a:noFill/>
                  </a:ln>
                  <a:solidFill>
                    <a:srgbClr val="000000"/>
                  </a:solidFill>
                  <a:effectLst/>
                  <a:uLnTx/>
                  <a:uFillTx/>
                  <a:latin typeface="Times New Roman" pitchFamily="18" charset="0"/>
                </a:rPr>
                <a:t>-H</a:t>
              </a:r>
              <a:r>
                <a:rPr kumimoji="0" lang="en-US" sz="1200" b="0" i="0" u="none" strike="noStrike" kern="0" cap="none" spc="0" normalizeH="0" baseline="-25000" noProof="0" smtClean="0">
                  <a:ln>
                    <a:noFill/>
                  </a:ln>
                  <a:solidFill>
                    <a:srgbClr val="000000"/>
                  </a:solidFill>
                  <a:effectLst/>
                  <a:uLnTx/>
                  <a:uFillTx/>
                  <a:latin typeface="Times New Roman" pitchFamily="18" charset="0"/>
                </a:rPr>
                <a:t>4</a:t>
              </a:r>
            </a:p>
          </p:txBody>
        </p:sp>
      </p:grpSp>
    </p:spTree>
    <p:extLst>
      <p:ext uri="{BB962C8B-B14F-4D97-AF65-F5344CB8AC3E}">
        <p14:creationId xmlns:p14="http://schemas.microsoft.com/office/powerpoint/2010/main" val="875128207"/>
      </p:ext>
    </p:extLst>
  </p:cSld>
  <p:clrMapOvr>
    <a:masterClrMapping/>
  </p:clrMapOvr>
  <p:transition spd="slow">
    <p:cove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4800" b="1" i="1" dirty="0" smtClean="0">
                <a:solidFill>
                  <a:srgbClr val="00B050"/>
                </a:solidFill>
                <a:latin typeface="Book Antiqua" pitchFamily="18" charset="0"/>
              </a:rPr>
              <a:t>The End </a:t>
            </a:r>
            <a:endParaRPr lang="en-GB" sz="4800" b="1" i="1" dirty="0">
              <a:solidFill>
                <a:srgbClr val="00B050"/>
              </a:solidFill>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65</a:t>
            </a:fld>
            <a:endParaRPr lang="en-GB"/>
          </a:p>
        </p:txBody>
      </p:sp>
    </p:spTree>
    <p:extLst>
      <p:ext uri="{BB962C8B-B14F-4D97-AF65-F5344CB8AC3E}">
        <p14:creationId xmlns:p14="http://schemas.microsoft.com/office/powerpoint/2010/main" val="1354962242"/>
      </p:ext>
    </p:extLst>
  </p:cSld>
  <p:clrMapOvr>
    <a:masterClrMapping/>
  </p:clrMapOvr>
  <p:transition spd="slow">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764704"/>
            <a:ext cx="8712968" cy="5688632"/>
          </a:xfrm>
        </p:spPr>
        <p:txBody>
          <a:bodyPr>
            <a:noAutofit/>
          </a:bodyPr>
          <a:lstStyle/>
          <a:p>
            <a:pPr algn="just">
              <a:buClrTx/>
              <a:buFont typeface="Wingdings" pitchFamily="2" charset="2"/>
              <a:buChar char="Ø"/>
            </a:pPr>
            <a:r>
              <a:rPr lang="en-GB" sz="2400" dirty="0">
                <a:latin typeface="Book Antiqua" pitchFamily="18" charset="0"/>
              </a:rPr>
              <a:t>In studying control systems </a:t>
            </a:r>
            <a:r>
              <a:rPr lang="en-GB" sz="2400" dirty="0" smtClean="0">
                <a:latin typeface="Book Antiqua" pitchFamily="18" charset="0"/>
              </a:rPr>
              <a:t>one </a:t>
            </a:r>
            <a:r>
              <a:rPr lang="en-GB" sz="2400" dirty="0">
                <a:latin typeface="Book Antiqua" pitchFamily="18" charset="0"/>
              </a:rPr>
              <a:t>must be able to model dynamic systems in </a:t>
            </a:r>
            <a:r>
              <a:rPr lang="en-GB" sz="2400" dirty="0" smtClean="0">
                <a:latin typeface="Book Antiqua" pitchFamily="18" charset="0"/>
              </a:rPr>
              <a:t>mathematical terms </a:t>
            </a:r>
            <a:r>
              <a:rPr lang="en-GB" sz="2400" dirty="0">
                <a:latin typeface="Book Antiqua" pitchFamily="18" charset="0"/>
              </a:rPr>
              <a:t>and </a:t>
            </a:r>
            <a:r>
              <a:rPr lang="en-GB" sz="2400" dirty="0" err="1">
                <a:latin typeface="Book Antiqua" pitchFamily="18" charset="0"/>
              </a:rPr>
              <a:t>analyze</a:t>
            </a:r>
            <a:r>
              <a:rPr lang="en-GB" sz="2400" dirty="0">
                <a:latin typeface="Book Antiqua" pitchFamily="18" charset="0"/>
              </a:rPr>
              <a:t> their dynamic </a:t>
            </a:r>
            <a:r>
              <a:rPr lang="en-GB" sz="2400" dirty="0" smtClean="0">
                <a:latin typeface="Book Antiqua" pitchFamily="18" charset="0"/>
              </a:rPr>
              <a:t>characteristics. </a:t>
            </a:r>
          </a:p>
          <a:p>
            <a:pPr algn="just">
              <a:buClrTx/>
              <a:buFont typeface="Wingdings" pitchFamily="2" charset="2"/>
              <a:buChar char="Ø"/>
            </a:pPr>
            <a:r>
              <a:rPr lang="en-GB" sz="2400" dirty="0" smtClean="0">
                <a:latin typeface="Book Antiqua" pitchFamily="18" charset="0"/>
              </a:rPr>
              <a:t>A </a:t>
            </a:r>
            <a:r>
              <a:rPr lang="en-GB" sz="2400" dirty="0">
                <a:latin typeface="Book Antiqua" pitchFamily="18" charset="0"/>
              </a:rPr>
              <a:t>mathematical model of a </a:t>
            </a:r>
            <a:r>
              <a:rPr lang="en-GB" sz="2400" dirty="0" smtClean="0">
                <a:latin typeface="Book Antiqua" pitchFamily="18" charset="0"/>
              </a:rPr>
              <a:t>dynamic system </a:t>
            </a:r>
            <a:r>
              <a:rPr lang="en-GB" sz="2400" dirty="0">
                <a:latin typeface="Book Antiqua" pitchFamily="18" charset="0"/>
              </a:rPr>
              <a:t>is defined as a set of equations that represents the dynamics of the </a:t>
            </a:r>
            <a:r>
              <a:rPr lang="en-GB" sz="2400" dirty="0" smtClean="0">
                <a:latin typeface="Book Antiqua" pitchFamily="18" charset="0"/>
              </a:rPr>
              <a:t>system accurately, or </a:t>
            </a:r>
            <a:r>
              <a:rPr lang="en-GB" sz="2400" dirty="0">
                <a:latin typeface="Book Antiqua" pitchFamily="18" charset="0"/>
              </a:rPr>
              <a:t>at least fairly well. Note </a:t>
            </a:r>
            <a:r>
              <a:rPr lang="en-GB" sz="2400" dirty="0" smtClean="0">
                <a:latin typeface="Book Antiqua" pitchFamily="18" charset="0"/>
              </a:rPr>
              <a:t>that, </a:t>
            </a:r>
            <a:r>
              <a:rPr lang="en-GB" sz="2400" dirty="0">
                <a:latin typeface="Book Antiqua" pitchFamily="18" charset="0"/>
              </a:rPr>
              <a:t>a mathematical model is not unique to </a:t>
            </a:r>
            <a:r>
              <a:rPr lang="en-GB" sz="2400" dirty="0" smtClean="0">
                <a:latin typeface="Book Antiqua" pitchFamily="18" charset="0"/>
              </a:rPr>
              <a:t>a given </a:t>
            </a:r>
            <a:r>
              <a:rPr lang="en-GB" sz="2400" dirty="0">
                <a:latin typeface="Book Antiqua" pitchFamily="18" charset="0"/>
              </a:rPr>
              <a:t>system. A system may be represented in many different ways and, therefore, </a:t>
            </a:r>
            <a:r>
              <a:rPr lang="en-GB" sz="2400" dirty="0" smtClean="0">
                <a:latin typeface="Book Antiqua" pitchFamily="18" charset="0"/>
              </a:rPr>
              <a:t>may have </a:t>
            </a:r>
            <a:r>
              <a:rPr lang="en-GB" sz="2400" dirty="0">
                <a:latin typeface="Book Antiqua" pitchFamily="18" charset="0"/>
              </a:rPr>
              <a:t>many mathematical models, depending on one’s perspective</a:t>
            </a:r>
            <a:r>
              <a:rPr lang="en-GB" sz="2400" dirty="0" smtClean="0">
                <a:latin typeface="Book Antiqua" pitchFamily="18" charset="0"/>
              </a:rPr>
              <a:t>.</a:t>
            </a:r>
            <a:endParaRPr lang="en-GB" sz="2400" dirty="0">
              <a:latin typeface="Book Antiqua" pitchFamily="18" charset="0"/>
            </a:endParaRPr>
          </a:p>
          <a:p>
            <a:pPr algn="just">
              <a:buClrTx/>
              <a:buFont typeface="Wingdings" pitchFamily="2" charset="2"/>
              <a:buChar char="Ø"/>
            </a:pPr>
            <a:r>
              <a:rPr lang="en-GB" sz="2400" dirty="0">
                <a:latin typeface="Book Antiqua" pitchFamily="18" charset="0"/>
              </a:rPr>
              <a:t>The dynamics of many systems, whether they are mechanical, electrical, </a:t>
            </a:r>
            <a:r>
              <a:rPr lang="en-GB" sz="2400" dirty="0" smtClean="0">
                <a:latin typeface="Book Antiqua" pitchFamily="18" charset="0"/>
              </a:rPr>
              <a:t>thermal, economic</a:t>
            </a:r>
            <a:r>
              <a:rPr lang="en-GB" sz="2400" dirty="0">
                <a:latin typeface="Book Antiqua" pitchFamily="18" charset="0"/>
              </a:rPr>
              <a:t>, biological, and so on, may be described in terms of </a:t>
            </a:r>
            <a:r>
              <a:rPr lang="en-GB" sz="2400" b="1" dirty="0">
                <a:latin typeface="Book Antiqua" pitchFamily="18" charset="0"/>
              </a:rPr>
              <a:t>differential </a:t>
            </a:r>
            <a:r>
              <a:rPr lang="en-GB" sz="2400" b="1" dirty="0" smtClean="0">
                <a:latin typeface="Book Antiqua" pitchFamily="18" charset="0"/>
              </a:rPr>
              <a:t>equations</a:t>
            </a:r>
            <a:r>
              <a:rPr lang="en-GB" sz="2400" dirty="0" smtClean="0">
                <a:latin typeface="Book Antiqua" pitchFamily="18" charset="0"/>
              </a:rPr>
              <a:t>. Such </a:t>
            </a:r>
            <a:r>
              <a:rPr lang="en-GB" sz="2400" dirty="0">
                <a:latin typeface="Book Antiqua" pitchFamily="18" charset="0"/>
              </a:rPr>
              <a:t>differential equations may be obtained by using physical laws governing a particular system</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66</a:t>
            </a:fld>
            <a:endParaRPr lang="en-GB"/>
          </a:p>
        </p:txBody>
      </p:sp>
      <p:sp>
        <p:nvSpPr>
          <p:cNvPr id="5" name="Title 4"/>
          <p:cNvSpPr>
            <a:spLocks noGrp="1"/>
          </p:cNvSpPr>
          <p:nvPr>
            <p:ph type="title"/>
          </p:nvPr>
        </p:nvSpPr>
        <p:spPr>
          <a:xfrm>
            <a:off x="395536" y="116632"/>
            <a:ext cx="8363272" cy="792088"/>
          </a:xfrm>
        </p:spPr>
        <p:txBody>
          <a:bodyPr>
            <a:normAutofit/>
          </a:bodyPr>
          <a:lstStyle/>
          <a:p>
            <a:r>
              <a:rPr lang="en-GB" sz="3200" dirty="0" smtClean="0">
                <a:solidFill>
                  <a:schemeClr val="tx1"/>
                </a:solidFill>
                <a:effectLst/>
                <a:latin typeface="Book Antiqua" pitchFamily="18" charset="0"/>
                <a:ea typeface="+mn-ea"/>
                <a:cs typeface="+mn-cs"/>
              </a:rPr>
              <a:t>Mathematical Modelling of Control System</a:t>
            </a:r>
            <a:endParaRPr lang="en-GB" sz="3200" dirty="0">
              <a:solidFill>
                <a:schemeClr val="tx1"/>
              </a:solidFill>
            </a:endParaRPr>
          </a:p>
        </p:txBody>
      </p:sp>
    </p:spTree>
    <p:extLst>
      <p:ext uri="{BB962C8B-B14F-4D97-AF65-F5344CB8AC3E}">
        <p14:creationId xmlns:p14="http://schemas.microsoft.com/office/powerpoint/2010/main" val="704204575"/>
      </p:ext>
    </p:extLst>
  </p:cSld>
  <p:clrMapOvr>
    <a:masterClrMapping/>
  </p:clrMapOvr>
  <p:transition spd="slow">
    <p:cov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476672"/>
            <a:ext cx="8229600" cy="5832648"/>
          </a:xfrm>
        </p:spPr>
        <p:txBody>
          <a:bodyPr>
            <a:normAutofit lnSpcReduction="10000"/>
          </a:bodyPr>
          <a:lstStyle/>
          <a:p>
            <a:pPr algn="just">
              <a:buClrTx/>
              <a:buFont typeface="Wingdings" pitchFamily="2" charset="2"/>
              <a:buChar char="Ø"/>
            </a:pPr>
            <a:r>
              <a:rPr lang="en-GB" sz="2400" dirty="0">
                <a:latin typeface="Book Antiqua" pitchFamily="18" charset="0"/>
              </a:rPr>
              <a:t>In control system design the most common mathematical models of the </a:t>
            </a:r>
            <a:r>
              <a:rPr lang="en-GB" sz="2400" dirty="0" err="1">
                <a:latin typeface="Book Antiqua" pitchFamily="18" charset="0"/>
              </a:rPr>
              <a:t>behavior</a:t>
            </a:r>
            <a:r>
              <a:rPr lang="en-GB" sz="2400" dirty="0">
                <a:latin typeface="Book Antiqua" pitchFamily="18" charset="0"/>
              </a:rPr>
              <a:t> of interest are, </a:t>
            </a:r>
            <a:r>
              <a:rPr lang="en-GB" sz="2400" dirty="0" smtClean="0">
                <a:latin typeface="Book Antiqua" pitchFamily="18" charset="0"/>
              </a:rPr>
              <a:t>in:</a:t>
            </a:r>
          </a:p>
          <a:p>
            <a:pPr lvl="2" algn="just">
              <a:buClrTx/>
              <a:buFont typeface="Wingdings" pitchFamily="2" charset="2"/>
              <a:buChar char="§"/>
            </a:pPr>
            <a:r>
              <a:rPr lang="en-GB" sz="2400" dirty="0" smtClean="0">
                <a:latin typeface="Book Antiqua" pitchFamily="18" charset="0"/>
              </a:rPr>
              <a:t>the time domain</a:t>
            </a:r>
            <a:r>
              <a:rPr lang="en-GB" sz="2400" dirty="0">
                <a:latin typeface="Book Antiqua" pitchFamily="18" charset="0"/>
              </a:rPr>
              <a:t>, </a:t>
            </a:r>
            <a:endParaRPr lang="en-GB" sz="2400" dirty="0" smtClean="0">
              <a:latin typeface="Book Antiqua" pitchFamily="18" charset="0"/>
            </a:endParaRPr>
          </a:p>
          <a:p>
            <a:pPr lvl="2" algn="just">
              <a:buClrTx/>
              <a:buFont typeface="Wingdings" pitchFamily="2" charset="2"/>
              <a:buChar char="§"/>
            </a:pPr>
            <a:r>
              <a:rPr lang="en-GB" sz="2400" dirty="0" smtClean="0">
                <a:latin typeface="Book Antiqua" pitchFamily="18" charset="0"/>
              </a:rPr>
              <a:t>linear </a:t>
            </a:r>
            <a:r>
              <a:rPr lang="en-GB" sz="2400" dirty="0">
                <a:latin typeface="Book Antiqua" pitchFamily="18" charset="0"/>
              </a:rPr>
              <a:t>ordinary differential equations with constant coefficients, and in </a:t>
            </a:r>
            <a:r>
              <a:rPr lang="en-GB" sz="2400" dirty="0" smtClean="0">
                <a:latin typeface="Book Antiqua" pitchFamily="18" charset="0"/>
              </a:rPr>
              <a:t>the</a:t>
            </a:r>
          </a:p>
          <a:p>
            <a:pPr lvl="2" algn="just">
              <a:buClrTx/>
              <a:buFont typeface="Wingdings" pitchFamily="2" charset="2"/>
              <a:buChar char="§"/>
            </a:pPr>
            <a:r>
              <a:rPr lang="en-GB" sz="2400" dirty="0" smtClean="0">
                <a:latin typeface="Book Antiqua" pitchFamily="18" charset="0"/>
              </a:rPr>
              <a:t> </a:t>
            </a:r>
            <a:r>
              <a:rPr lang="en-GB" sz="2400" dirty="0">
                <a:latin typeface="Book Antiqua" pitchFamily="18" charset="0"/>
              </a:rPr>
              <a:t>frequency or </a:t>
            </a:r>
            <a:r>
              <a:rPr lang="en-GB" sz="2400" dirty="0" smtClean="0">
                <a:latin typeface="Book Antiqua" pitchFamily="18" charset="0"/>
              </a:rPr>
              <a:t>transform domain</a:t>
            </a:r>
            <a:r>
              <a:rPr lang="en-GB" sz="2400" dirty="0">
                <a:latin typeface="Book Antiqua" pitchFamily="18" charset="0"/>
              </a:rPr>
              <a:t>, transfer functions obtained from time domain descriptions via Laplace transforms</a:t>
            </a:r>
            <a:r>
              <a:rPr lang="en-GB" sz="2400" dirty="0" smtClean="0">
                <a:latin typeface="Book Antiqua" pitchFamily="18" charset="0"/>
              </a:rPr>
              <a:t>.</a:t>
            </a:r>
            <a:endParaRPr lang="en-GB" sz="2400" dirty="0">
              <a:latin typeface="Book Antiqua" pitchFamily="18" charset="0"/>
            </a:endParaRPr>
          </a:p>
          <a:p>
            <a:pPr marL="457200" lvl="0" indent="-457200" algn="just" fontAlgn="base">
              <a:spcBef>
                <a:spcPct val="20000"/>
              </a:spcBef>
              <a:spcAft>
                <a:spcPct val="0"/>
              </a:spcAft>
              <a:buClrTx/>
              <a:buSzTx/>
              <a:buFont typeface="Wingdings" pitchFamily="2" charset="2"/>
              <a:buChar char="Ø"/>
            </a:pPr>
            <a:r>
              <a:rPr lang="en-US" sz="2400" dirty="0">
                <a:solidFill>
                  <a:prstClr val="black"/>
                </a:solidFill>
                <a:latin typeface="Book Antiqua" pitchFamily="18" charset="0"/>
                <a:cs typeface="Cordia New" pitchFamily="34" charset="-34"/>
              </a:rPr>
              <a:t>The response of dynamic system to an input may be obtained if these differential equations are solved</a:t>
            </a:r>
            <a:r>
              <a:rPr lang="en-US" sz="2400" dirty="0" smtClean="0">
                <a:solidFill>
                  <a:prstClr val="black"/>
                </a:solidFill>
                <a:latin typeface="Book Antiqua" pitchFamily="18" charset="0"/>
                <a:cs typeface="Cordia New" pitchFamily="34" charset="-34"/>
              </a:rPr>
              <a:t>.</a:t>
            </a:r>
          </a:p>
          <a:p>
            <a:pPr marL="109728" lvl="0" indent="0" algn="just">
              <a:buClr>
                <a:srgbClr val="2DA2BF"/>
              </a:buClr>
              <a:buNone/>
            </a:pPr>
            <a:endParaRPr lang="en-GB" sz="2400" dirty="0" smtClean="0">
              <a:solidFill>
                <a:prstClr val="black"/>
              </a:solidFill>
              <a:latin typeface="Book Antiqua" pitchFamily="18" charset="0"/>
            </a:endParaRPr>
          </a:p>
          <a:p>
            <a:pPr marL="109728" lvl="0" indent="0" algn="just">
              <a:buClr>
                <a:srgbClr val="2DA2BF"/>
              </a:buClr>
              <a:buNone/>
            </a:pPr>
            <a:r>
              <a:rPr lang="en-GB" sz="2400" b="1" dirty="0" smtClean="0">
                <a:solidFill>
                  <a:prstClr val="black"/>
                </a:solidFill>
                <a:latin typeface="Book Antiqua" pitchFamily="18" charset="0"/>
              </a:rPr>
              <a:t>For example; </a:t>
            </a:r>
            <a:r>
              <a:rPr lang="en-GB" sz="2400" dirty="0">
                <a:solidFill>
                  <a:prstClr val="black"/>
                </a:solidFill>
                <a:latin typeface="Book Antiqua" pitchFamily="18" charset="0"/>
              </a:rPr>
              <a:t>Newton’s laws for mechanical systems and Kirchhoff’s laws for electrical systems. We must always keep in mind that deriving reasonable mathematical models is the most important part of the entire analysis of control systems.</a:t>
            </a:r>
          </a:p>
          <a:p>
            <a:pPr marL="457200" lvl="0" indent="-457200" algn="just" fontAlgn="base">
              <a:spcBef>
                <a:spcPct val="20000"/>
              </a:spcBef>
              <a:spcAft>
                <a:spcPct val="0"/>
              </a:spcAft>
              <a:buClrTx/>
              <a:buSzTx/>
              <a:buFont typeface="Wingdings" pitchFamily="2" charset="2"/>
              <a:buChar char="Ø"/>
            </a:pPr>
            <a:endParaRPr lang="en-US" sz="2400" dirty="0">
              <a:solidFill>
                <a:prstClr val="black"/>
              </a:solidFill>
              <a:latin typeface="Book Antiqua" pitchFamily="18" charset="0"/>
              <a:cs typeface="Cordia New" pitchFamily="34" charset="-34"/>
            </a:endParaRPr>
          </a:p>
          <a:p>
            <a:pPr lvl="2" algn="just">
              <a:buClrTx/>
              <a:buFont typeface="Wingdings" pitchFamily="2" charset="2"/>
              <a:buChar char="§"/>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67</a:t>
            </a:fld>
            <a:endParaRPr lang="en-GB"/>
          </a:p>
        </p:txBody>
      </p:sp>
      <p:sp>
        <p:nvSpPr>
          <p:cNvPr id="5" name="Title 4"/>
          <p:cNvSpPr>
            <a:spLocks noGrp="1"/>
          </p:cNvSpPr>
          <p:nvPr>
            <p:ph type="title"/>
          </p:nvPr>
        </p:nvSpPr>
        <p:spPr>
          <a:xfrm>
            <a:off x="467544" y="116632"/>
            <a:ext cx="8229600" cy="360040"/>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897875980"/>
      </p:ext>
    </p:extLst>
  </p:cSld>
  <p:clrMapOvr>
    <a:masterClrMapping/>
  </p:clrMapOvr>
  <p:transition spd="slow">
    <p:cov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92696"/>
            <a:ext cx="8352928" cy="5760640"/>
          </a:xfrm>
        </p:spPr>
        <p:txBody>
          <a:bodyPr>
            <a:noAutofit/>
          </a:bodyPr>
          <a:lstStyle/>
          <a:p>
            <a:pPr marL="0" lvl="0" indent="0" algn="just">
              <a:spcBef>
                <a:spcPts val="0"/>
              </a:spcBef>
              <a:buClrTx/>
              <a:buSzTx/>
              <a:buNone/>
            </a:pPr>
            <a:r>
              <a:rPr lang="en-US" sz="2400" b="1" dirty="0" smtClean="0">
                <a:solidFill>
                  <a:prstClr val="black"/>
                </a:solidFill>
                <a:latin typeface="Book Antiqua" pitchFamily="18" charset="0"/>
              </a:rPr>
              <a:t>Model</a:t>
            </a:r>
            <a:endParaRPr lang="en-US" sz="2400" b="1" dirty="0">
              <a:solidFill>
                <a:prstClr val="black"/>
              </a:solidFill>
              <a:latin typeface="Book Antiqua" pitchFamily="18" charset="0"/>
            </a:endParaRPr>
          </a:p>
          <a:p>
            <a:pPr marL="1587" lvl="0" indent="0" algn="just">
              <a:spcBef>
                <a:spcPts val="638"/>
              </a:spcBef>
              <a:spcAft>
                <a:spcPts val="1425"/>
              </a:spcAft>
              <a:buClrTx/>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a:solidFill>
                  <a:srgbClr val="000000"/>
                </a:solidFill>
                <a:latin typeface="Book Antiqua" pitchFamily="18" charset="0"/>
                <a:cs typeface="Times New Roman" pitchFamily="18" charset="0"/>
              </a:rPr>
              <a:t>A </a:t>
            </a:r>
            <a:r>
              <a:rPr lang="en-US" sz="2400" dirty="0">
                <a:solidFill>
                  <a:prstClr val="black"/>
                </a:solidFill>
                <a:latin typeface="Book Antiqua" pitchFamily="18" charset="0"/>
                <a:cs typeface="Times New Roman" pitchFamily="18" charset="0"/>
              </a:rPr>
              <a:t>model</a:t>
            </a:r>
            <a:r>
              <a:rPr lang="en-US" sz="2400" dirty="0">
                <a:solidFill>
                  <a:srgbClr val="000000"/>
                </a:solidFill>
                <a:latin typeface="Book Antiqua" pitchFamily="18" charset="0"/>
                <a:cs typeface="Times New Roman" pitchFamily="18" charset="0"/>
              </a:rPr>
              <a:t> is a simplified representation or abstraction of reality. </a:t>
            </a:r>
            <a:r>
              <a:rPr lang="en-US" sz="2400" dirty="0" smtClean="0">
                <a:solidFill>
                  <a:srgbClr val="000000"/>
                </a:solidFill>
                <a:latin typeface="Book Antiqua" pitchFamily="18" charset="0"/>
                <a:cs typeface="Times New Roman" pitchFamily="18" charset="0"/>
              </a:rPr>
              <a:t>Reality </a:t>
            </a:r>
            <a:r>
              <a:rPr lang="en-US" sz="2400" dirty="0">
                <a:solidFill>
                  <a:srgbClr val="000000"/>
                </a:solidFill>
                <a:latin typeface="Book Antiqua" pitchFamily="18" charset="0"/>
                <a:cs typeface="Times New Roman" pitchFamily="18" charset="0"/>
              </a:rPr>
              <a:t>is generally too complex to model exactly. </a:t>
            </a:r>
            <a:endParaRPr lang="en-US" sz="2400" dirty="0" smtClean="0">
              <a:solidFill>
                <a:srgbClr val="000000"/>
              </a:solidFill>
              <a:latin typeface="Book Antiqua" pitchFamily="18" charset="0"/>
              <a:cs typeface="Times New Roman" pitchFamily="18" charset="0"/>
            </a:endParaRPr>
          </a:p>
          <a:p>
            <a:pPr marL="0" lvl="0" indent="0" algn="just">
              <a:spcBef>
                <a:spcPts val="0"/>
              </a:spcBef>
              <a:buClrTx/>
              <a:buSzTx/>
              <a:buNone/>
            </a:pPr>
            <a:r>
              <a:rPr lang="en-US" sz="2400" b="1" dirty="0">
                <a:solidFill>
                  <a:prstClr val="black"/>
                </a:solidFill>
                <a:latin typeface="Book Antiqua" pitchFamily="18" charset="0"/>
              </a:rPr>
              <a:t>Mathematical Model</a:t>
            </a:r>
            <a:endParaRPr lang="en-US" sz="2400" dirty="0">
              <a:solidFill>
                <a:prstClr val="black"/>
              </a:solidFill>
              <a:latin typeface="Book Antiqua" pitchFamily="18" charset="0"/>
            </a:endParaRPr>
          </a:p>
          <a:p>
            <a:pPr marL="0" lvl="0" indent="0" algn="just">
              <a:spcBef>
                <a:spcPts val="0"/>
              </a:spcBef>
              <a:buClrTx/>
              <a:buSzTx/>
              <a:buNone/>
            </a:pPr>
            <a:r>
              <a:rPr lang="en-US" sz="2400" dirty="0">
                <a:solidFill>
                  <a:prstClr val="black"/>
                </a:solidFill>
                <a:latin typeface="Book Antiqua" pitchFamily="18" charset="0"/>
              </a:rPr>
              <a:t>A set of mathematical equations (e.g., differential </a:t>
            </a:r>
            <a:r>
              <a:rPr lang="en-US" sz="2400" dirty="0" err="1">
                <a:solidFill>
                  <a:prstClr val="black"/>
                </a:solidFill>
                <a:latin typeface="Book Antiqua" pitchFamily="18" charset="0"/>
              </a:rPr>
              <a:t>eqs</a:t>
            </a:r>
            <a:r>
              <a:rPr lang="en-US" sz="2400" dirty="0">
                <a:solidFill>
                  <a:prstClr val="black"/>
                </a:solidFill>
                <a:latin typeface="Book Antiqua" pitchFamily="18" charset="0"/>
              </a:rPr>
              <a:t>.) that describes the input-output behavior of a system.</a:t>
            </a:r>
          </a:p>
          <a:p>
            <a:pPr marL="0" lvl="0" indent="0" algn="just">
              <a:spcBef>
                <a:spcPts val="0"/>
              </a:spcBef>
              <a:buClrTx/>
              <a:buSzTx/>
              <a:buNone/>
            </a:pPr>
            <a:r>
              <a:rPr lang="en-US" sz="2400" dirty="0">
                <a:solidFill>
                  <a:prstClr val="black"/>
                </a:solidFill>
                <a:latin typeface="Book Antiqua" pitchFamily="18" charset="0"/>
              </a:rPr>
              <a:t>It is used to :</a:t>
            </a:r>
          </a:p>
          <a:p>
            <a:pPr marL="1348740" lvl="4" indent="-342900">
              <a:spcBef>
                <a:spcPct val="50000"/>
              </a:spcBef>
              <a:buClrTx/>
              <a:buFont typeface="Wingdings" pitchFamily="2" charset="2"/>
              <a:buChar char="Ø"/>
            </a:pPr>
            <a:r>
              <a:rPr lang="en-US" sz="2400" dirty="0">
                <a:solidFill>
                  <a:prstClr val="black"/>
                </a:solidFill>
                <a:latin typeface="Book Antiqua" pitchFamily="18" charset="0"/>
              </a:rPr>
              <a:t>Simulation </a:t>
            </a:r>
          </a:p>
          <a:p>
            <a:pPr marL="1348740" lvl="4" indent="-342900">
              <a:spcBef>
                <a:spcPct val="50000"/>
              </a:spcBef>
              <a:buClrTx/>
              <a:buFont typeface="Wingdings" pitchFamily="2" charset="2"/>
              <a:buChar char="Ø"/>
            </a:pPr>
            <a:r>
              <a:rPr lang="en-US" sz="2400" dirty="0">
                <a:solidFill>
                  <a:prstClr val="black"/>
                </a:solidFill>
                <a:latin typeface="Book Antiqua" pitchFamily="18" charset="0"/>
              </a:rPr>
              <a:t>Prediction/Forecasting </a:t>
            </a:r>
          </a:p>
          <a:p>
            <a:pPr marL="1348740" lvl="4" indent="-342900">
              <a:spcBef>
                <a:spcPct val="50000"/>
              </a:spcBef>
              <a:buClrTx/>
              <a:buFont typeface="Wingdings" pitchFamily="2" charset="2"/>
              <a:buChar char="Ø"/>
            </a:pPr>
            <a:r>
              <a:rPr lang="en-US" sz="2400" dirty="0">
                <a:solidFill>
                  <a:prstClr val="black"/>
                </a:solidFill>
                <a:latin typeface="Book Antiqua" pitchFamily="18" charset="0"/>
              </a:rPr>
              <a:t>Prognostics/Diagnostics</a:t>
            </a:r>
          </a:p>
          <a:p>
            <a:pPr marL="1348740" lvl="4" indent="-342900">
              <a:spcBef>
                <a:spcPct val="50000"/>
              </a:spcBef>
              <a:buClrTx/>
              <a:buFont typeface="Wingdings" pitchFamily="2" charset="2"/>
              <a:buChar char="Ø"/>
            </a:pPr>
            <a:r>
              <a:rPr lang="en-US" sz="2400" dirty="0">
                <a:solidFill>
                  <a:prstClr val="black"/>
                </a:solidFill>
                <a:latin typeface="Book Antiqua" pitchFamily="18" charset="0"/>
              </a:rPr>
              <a:t> Design/Performance Evaluation</a:t>
            </a:r>
          </a:p>
          <a:p>
            <a:pPr marL="1348740" lvl="4" indent="-342900">
              <a:spcBef>
                <a:spcPct val="50000"/>
              </a:spcBef>
              <a:buClrTx/>
              <a:buFont typeface="Wingdings" pitchFamily="2" charset="2"/>
              <a:buChar char="Ø"/>
            </a:pPr>
            <a:r>
              <a:rPr lang="en-US" sz="2400" dirty="0">
                <a:solidFill>
                  <a:prstClr val="black"/>
                </a:solidFill>
                <a:latin typeface="Book Antiqua" pitchFamily="18" charset="0"/>
              </a:rPr>
              <a:t> Control System Design</a:t>
            </a:r>
          </a:p>
          <a:p>
            <a:pPr marL="1587" lvl="0" indent="0" algn="just">
              <a:spcBef>
                <a:spcPts val="638"/>
              </a:spcBef>
              <a:spcAft>
                <a:spcPts val="1425"/>
              </a:spcAft>
              <a:buClrTx/>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a:solidFill>
                <a:prstClr val="black"/>
              </a:solidFill>
              <a:latin typeface="Book Antiqua" pitchFamily="18" charset="0"/>
            </a:endParaRPr>
          </a:p>
          <a:p>
            <a:pPr marL="109728" lvl="0" indent="0" algn="just">
              <a:buClr>
                <a:srgbClr val="2DA2BF"/>
              </a:buClr>
              <a:buNone/>
            </a:pPr>
            <a:endParaRPr lang="en-GB" sz="2400" dirty="0">
              <a:latin typeface="Book Antiqua" pitchFamily="18" charset="0"/>
            </a:endParaRPr>
          </a:p>
          <a:p>
            <a:endParaRPr lang="en-GB" sz="2400"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68</a:t>
            </a:fld>
            <a:endParaRPr lang="en-GB"/>
          </a:p>
        </p:txBody>
      </p:sp>
      <p:sp>
        <p:nvSpPr>
          <p:cNvPr id="5" name="Title 4"/>
          <p:cNvSpPr>
            <a:spLocks noGrp="1"/>
          </p:cNvSpPr>
          <p:nvPr>
            <p:ph type="title"/>
          </p:nvPr>
        </p:nvSpPr>
        <p:spPr>
          <a:xfrm>
            <a:off x="467544" y="188640"/>
            <a:ext cx="8229600" cy="43204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1374113518"/>
      </p:ext>
    </p:extLst>
  </p:cSld>
  <p:clrMapOvr>
    <a:masterClrMapping/>
  </p:clrMapOvr>
  <p:transition spd="slow">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959" y="704804"/>
            <a:ext cx="8229600" cy="5820540"/>
          </a:xfrm>
        </p:spPr>
        <p:txBody>
          <a:bodyPr>
            <a:normAutofit/>
          </a:bodyPr>
          <a:lstStyle/>
          <a:p>
            <a:pPr marL="109728" indent="0" algn="just">
              <a:buNone/>
            </a:pPr>
            <a:r>
              <a:rPr lang="en-GB" sz="2400" b="1" dirty="0">
                <a:solidFill>
                  <a:prstClr val="black"/>
                </a:solidFill>
                <a:latin typeface="Book Antiqua" pitchFamily="18" charset="0"/>
                <a:ea typeface="+mj-ea"/>
                <a:cs typeface="+mj-cs"/>
              </a:rPr>
              <a:t>Black Box </a:t>
            </a:r>
            <a:r>
              <a:rPr lang="en-GB" sz="2400" b="1" dirty="0" smtClean="0">
                <a:solidFill>
                  <a:prstClr val="black"/>
                </a:solidFill>
                <a:latin typeface="Book Antiqua" pitchFamily="18" charset="0"/>
                <a:ea typeface="+mj-ea"/>
                <a:cs typeface="+mj-cs"/>
              </a:rPr>
              <a:t>Model</a:t>
            </a: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When only input and output are known.</a:t>
            </a: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Internal dynamics are either too complex or unknown.</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69</a:t>
            </a:fld>
            <a:endParaRPr lang="en-GB"/>
          </a:p>
        </p:txBody>
      </p:sp>
      <p:sp>
        <p:nvSpPr>
          <p:cNvPr id="5" name="Title 4"/>
          <p:cNvSpPr>
            <a:spLocks noGrp="1"/>
          </p:cNvSpPr>
          <p:nvPr>
            <p:ph type="title"/>
          </p:nvPr>
        </p:nvSpPr>
        <p:spPr>
          <a:xfrm>
            <a:off x="457200" y="274638"/>
            <a:ext cx="8229600" cy="418058"/>
          </a:xfrm>
        </p:spPr>
        <p:txBody>
          <a:bodyPr>
            <a:noAutofit/>
          </a:bodyPr>
          <a:lstStyle/>
          <a:p>
            <a:r>
              <a:rPr lang="en-GB" sz="2800" dirty="0" smtClean="0">
                <a:solidFill>
                  <a:schemeClr val="tx1"/>
                </a:solidFill>
                <a:effectLst/>
                <a:latin typeface="Book Antiqua" pitchFamily="18" charset="0"/>
              </a:rPr>
              <a:t>Cont..</a:t>
            </a:r>
            <a:endParaRPr lang="en-GB" sz="2800" dirty="0">
              <a:solidFill>
                <a:schemeClr val="tx1"/>
              </a:solidFill>
              <a:effectLst/>
              <a:latin typeface="Book Antiqua" pitchFamily="18" charset="0"/>
            </a:endParaRPr>
          </a:p>
        </p:txBody>
      </p:sp>
      <p:grpSp>
        <p:nvGrpSpPr>
          <p:cNvPr id="6" name="Group 5"/>
          <p:cNvGrpSpPr/>
          <p:nvPr/>
        </p:nvGrpSpPr>
        <p:grpSpPr>
          <a:xfrm>
            <a:off x="4247557" y="2413547"/>
            <a:ext cx="4557349" cy="1080120"/>
            <a:chOff x="1375499" y="3717032"/>
            <a:chExt cx="5787556" cy="1080120"/>
          </a:xfrm>
        </p:grpSpPr>
        <p:grpSp>
          <p:nvGrpSpPr>
            <p:cNvPr id="7" name="Group 6"/>
            <p:cNvGrpSpPr/>
            <p:nvPr/>
          </p:nvGrpSpPr>
          <p:grpSpPr>
            <a:xfrm>
              <a:off x="2195736" y="3717032"/>
              <a:ext cx="3974508" cy="1080120"/>
              <a:chOff x="2195736" y="3861048"/>
              <a:chExt cx="3974508" cy="1080120"/>
            </a:xfrm>
          </p:grpSpPr>
          <p:sp>
            <p:nvSpPr>
              <p:cNvPr id="10" name="Rectangle 9"/>
              <p:cNvSpPr/>
              <p:nvPr/>
            </p:nvSpPr>
            <p:spPr>
              <a:xfrm>
                <a:off x="3347864" y="3861048"/>
                <a:ext cx="1656184" cy="108012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Right Arrow 10"/>
              <p:cNvSpPr/>
              <p:nvPr/>
            </p:nvSpPr>
            <p:spPr>
              <a:xfrm>
                <a:off x="219573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Right Arrow 11"/>
              <p:cNvSpPr/>
              <p:nvPr/>
            </p:nvSpPr>
            <p:spPr>
              <a:xfrm>
                <a:off x="501811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8" name="TextBox 7"/>
            <p:cNvSpPr txBox="1"/>
            <p:nvPr/>
          </p:nvSpPr>
          <p:spPr>
            <a:xfrm>
              <a:off x="1375499" y="4026159"/>
              <a:ext cx="7521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latin typeface="Book Antiqua" pitchFamily="18" charset="0"/>
                </a:rPr>
                <a:t>Input</a:t>
              </a:r>
              <a:endParaRPr kumimoji="0" lang="en-GB" sz="1800" b="0" i="0" u="none" strike="noStrike" kern="0" cap="none" spc="0" normalizeH="0" baseline="0" noProof="0" dirty="0">
                <a:ln>
                  <a:noFill/>
                </a:ln>
                <a:solidFill>
                  <a:sysClr val="windowText" lastClr="000000"/>
                </a:solidFill>
                <a:effectLst/>
                <a:uLnTx/>
                <a:uFillTx/>
                <a:latin typeface="Book Antiqua" pitchFamily="18" charset="0"/>
              </a:endParaRPr>
            </a:p>
          </p:txBody>
        </p:sp>
        <p:sp>
          <p:nvSpPr>
            <p:cNvPr id="9" name="TextBox 8"/>
            <p:cNvSpPr txBox="1"/>
            <p:nvPr/>
          </p:nvSpPr>
          <p:spPr>
            <a:xfrm>
              <a:off x="6228184" y="4077072"/>
              <a:ext cx="93487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latin typeface="Book Antiqua" pitchFamily="18" charset="0"/>
                </a:rPr>
                <a:t>Output</a:t>
              </a:r>
              <a:endParaRPr kumimoji="0" lang="en-GB" sz="1800" b="0" i="0" u="none" strike="noStrike" kern="0" cap="none" spc="0" normalizeH="0" baseline="0" noProof="0" dirty="0">
                <a:ln>
                  <a:noFill/>
                </a:ln>
                <a:solidFill>
                  <a:sysClr val="windowText" lastClr="000000"/>
                </a:solidFill>
                <a:effectLst/>
                <a:uLnTx/>
                <a:uFillTx/>
                <a:latin typeface="Book Antiqua" pitchFamily="18" charset="0"/>
              </a:endParaRPr>
            </a:p>
          </p:txBody>
        </p:sp>
      </p:grpSp>
      <p:sp>
        <p:nvSpPr>
          <p:cNvPr id="13" name="Rectangle 12"/>
          <p:cNvSpPr/>
          <p:nvPr/>
        </p:nvSpPr>
        <p:spPr>
          <a:xfrm>
            <a:off x="395536" y="2220503"/>
            <a:ext cx="2135521" cy="461665"/>
          </a:xfrm>
          <a:prstGeom prst="rect">
            <a:avLst/>
          </a:prstGeom>
        </p:spPr>
        <p:txBody>
          <a:bodyPr wrap="none">
            <a:spAutoFit/>
          </a:bodyPr>
          <a:lstStyle/>
          <a:p>
            <a:pPr lvl="0">
              <a:spcBef>
                <a:spcPct val="20000"/>
              </a:spcBef>
            </a:pPr>
            <a:r>
              <a:rPr lang="en-GB" sz="2400" dirty="0">
                <a:solidFill>
                  <a:prstClr val="black"/>
                </a:solidFill>
                <a:latin typeface="Book Antiqua" pitchFamily="18" charset="0"/>
              </a:rPr>
              <a:t>Easy to Model</a:t>
            </a:r>
          </a:p>
        </p:txBody>
      </p:sp>
      <p:sp>
        <p:nvSpPr>
          <p:cNvPr id="14" name="Rectangle 13"/>
          <p:cNvSpPr/>
          <p:nvPr/>
        </p:nvSpPr>
        <p:spPr>
          <a:xfrm>
            <a:off x="251520" y="3749277"/>
            <a:ext cx="249459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smtClean="0">
                <a:ln>
                  <a:noFill/>
                </a:ln>
                <a:solidFill>
                  <a:prstClr val="black"/>
                </a:solidFill>
                <a:effectLst/>
                <a:uLnTx/>
                <a:uFillTx/>
                <a:latin typeface="Book Antiqua" pitchFamily="18" charset="0"/>
                <a:ea typeface="+mj-ea"/>
                <a:cs typeface="+mj-cs"/>
              </a:rPr>
              <a:t>Grey Box Model</a:t>
            </a:r>
            <a:endParaRPr kumimoji="0" lang="en-GB" sz="2400" b="1" i="0" u="none" strike="noStrike" kern="0" cap="none" spc="0" normalizeH="0" baseline="0" noProof="0" dirty="0" smtClean="0">
              <a:ln>
                <a:noFill/>
              </a:ln>
              <a:solidFill>
                <a:sysClr val="windowText" lastClr="000000"/>
              </a:solidFill>
              <a:effectLst/>
              <a:uLnTx/>
              <a:uFillTx/>
              <a:latin typeface="Book Antiqua" pitchFamily="18" charset="0"/>
            </a:endParaRPr>
          </a:p>
        </p:txBody>
      </p:sp>
      <p:sp>
        <p:nvSpPr>
          <p:cNvPr id="15" name="Rectangle 14"/>
          <p:cNvSpPr/>
          <p:nvPr/>
        </p:nvSpPr>
        <p:spPr>
          <a:xfrm>
            <a:off x="286125" y="4293000"/>
            <a:ext cx="3910897" cy="1938992"/>
          </a:xfrm>
          <a:prstGeom prst="rect">
            <a:avLst/>
          </a:prstGeom>
        </p:spPr>
        <p:txBody>
          <a:bodyPr wrap="square">
            <a:spAutoFit/>
          </a:bodyPr>
          <a:lstStyle/>
          <a:p>
            <a:pPr lvl="0" algn="just">
              <a:spcBef>
                <a:spcPct val="20000"/>
              </a:spcBef>
            </a:pPr>
            <a:r>
              <a:rPr lang="en-GB" sz="2400" dirty="0">
                <a:solidFill>
                  <a:prstClr val="black"/>
                </a:solidFill>
                <a:latin typeface="Book Antiqua" pitchFamily="18" charset="0"/>
              </a:rPr>
              <a:t>When input and output and some information about the internal dynamics of the system is known</a:t>
            </a:r>
            <a:r>
              <a:rPr lang="en-GB" sz="2400" dirty="0" smtClean="0">
                <a:solidFill>
                  <a:prstClr val="black"/>
                </a:solidFill>
                <a:latin typeface="Book Antiqua" pitchFamily="18" charset="0"/>
              </a:rPr>
              <a:t>.</a:t>
            </a:r>
          </a:p>
        </p:txBody>
      </p:sp>
      <p:grpSp>
        <p:nvGrpSpPr>
          <p:cNvPr id="16" name="Group 10"/>
          <p:cNvGrpSpPr/>
          <p:nvPr/>
        </p:nvGrpSpPr>
        <p:grpSpPr>
          <a:xfrm>
            <a:off x="4656192" y="4614424"/>
            <a:ext cx="4148715" cy="1080120"/>
            <a:chOff x="2123728" y="3717032"/>
            <a:chExt cx="4107270" cy="1080120"/>
          </a:xfrm>
        </p:grpSpPr>
        <p:grpSp>
          <p:nvGrpSpPr>
            <p:cNvPr id="17" name="Group 7"/>
            <p:cNvGrpSpPr/>
            <p:nvPr/>
          </p:nvGrpSpPr>
          <p:grpSpPr>
            <a:xfrm>
              <a:off x="2195736" y="3717032"/>
              <a:ext cx="3974508" cy="1080120"/>
              <a:chOff x="2195736" y="3861048"/>
              <a:chExt cx="3974508" cy="1080120"/>
            </a:xfrm>
          </p:grpSpPr>
          <p:sp>
            <p:nvSpPr>
              <p:cNvPr id="20" name="Rectangle 19"/>
              <p:cNvSpPr/>
              <p:nvPr/>
            </p:nvSpPr>
            <p:spPr>
              <a:xfrm>
                <a:off x="3347864" y="3861048"/>
                <a:ext cx="1656184" cy="108012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Right Arrow 20"/>
              <p:cNvSpPr/>
              <p:nvPr/>
            </p:nvSpPr>
            <p:spPr>
              <a:xfrm>
                <a:off x="219573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Right Arrow 21"/>
              <p:cNvSpPr/>
              <p:nvPr/>
            </p:nvSpPr>
            <p:spPr>
              <a:xfrm>
                <a:off x="501811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8" name="TextBox 17"/>
            <p:cNvSpPr txBox="1"/>
            <p:nvPr/>
          </p:nvSpPr>
          <p:spPr>
            <a:xfrm>
              <a:off x="2123728" y="3717032"/>
              <a:ext cx="524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smtClean="0">
                  <a:ln>
                    <a:noFill/>
                  </a:ln>
                  <a:solidFill>
                    <a:sysClr val="windowText" lastClr="000000"/>
                  </a:solidFill>
                  <a:effectLst/>
                  <a:uLnTx/>
                  <a:uFillTx/>
                </a:rPr>
                <a:t>u(t)</a:t>
              </a:r>
              <a:endParaRPr kumimoji="0" lang="en-GB" sz="1800" b="0" i="1" u="none" strike="noStrike" kern="0" cap="none" spc="0" normalizeH="0" baseline="0" noProof="0" dirty="0">
                <a:ln>
                  <a:noFill/>
                </a:ln>
                <a:solidFill>
                  <a:sysClr val="windowText" lastClr="000000"/>
                </a:solidFill>
                <a:effectLst/>
                <a:uLnTx/>
                <a:uFillTx/>
              </a:endParaRPr>
            </a:p>
          </p:txBody>
        </p:sp>
        <p:sp>
          <p:nvSpPr>
            <p:cNvPr id="19" name="TextBox 18"/>
            <p:cNvSpPr txBox="1"/>
            <p:nvPr/>
          </p:nvSpPr>
          <p:spPr>
            <a:xfrm>
              <a:off x="5724128" y="3717032"/>
              <a:ext cx="506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smtClean="0">
                  <a:ln>
                    <a:noFill/>
                  </a:ln>
                  <a:solidFill>
                    <a:sysClr val="windowText" lastClr="000000"/>
                  </a:solidFill>
                  <a:effectLst/>
                  <a:uLnTx/>
                  <a:uFillTx/>
                </a:rPr>
                <a:t>y(t)</a:t>
              </a:r>
              <a:endParaRPr kumimoji="0" lang="en-GB" sz="1800" b="0" i="1" u="none" strike="noStrike" kern="0" cap="none" spc="0" normalizeH="0" baseline="0" noProof="0" dirty="0">
                <a:ln>
                  <a:noFill/>
                </a:ln>
                <a:solidFill>
                  <a:sysClr val="windowText" lastClr="000000"/>
                </a:solidFill>
                <a:effectLst/>
                <a:uLnTx/>
                <a:uFillTx/>
              </a:endParaRPr>
            </a:p>
          </p:txBody>
        </p:sp>
      </p:grpSp>
      <p:sp>
        <p:nvSpPr>
          <p:cNvPr id="23" name="Rectangle 22"/>
          <p:cNvSpPr/>
          <p:nvPr/>
        </p:nvSpPr>
        <p:spPr>
          <a:xfrm>
            <a:off x="4079943" y="5911847"/>
            <a:ext cx="4724963" cy="461665"/>
          </a:xfrm>
          <a:prstGeom prst="rect">
            <a:avLst/>
          </a:prstGeom>
        </p:spPr>
        <p:txBody>
          <a:bodyPr wrap="square">
            <a:spAutoFit/>
          </a:bodyPr>
          <a:lstStyle/>
          <a:p>
            <a:pPr lvl="0">
              <a:spcBef>
                <a:spcPct val="20000"/>
              </a:spcBef>
            </a:pPr>
            <a:r>
              <a:rPr lang="en-GB" sz="2400" dirty="0">
                <a:solidFill>
                  <a:prstClr val="black"/>
                </a:solidFill>
                <a:latin typeface="Book Antiqua" pitchFamily="18" charset="0"/>
              </a:rPr>
              <a:t>Easier than white </a:t>
            </a:r>
            <a:r>
              <a:rPr lang="en-GB" sz="2400" dirty="0" smtClean="0">
                <a:solidFill>
                  <a:prstClr val="black"/>
                </a:solidFill>
                <a:latin typeface="Book Antiqua" pitchFamily="18" charset="0"/>
              </a:rPr>
              <a:t>box Modelling</a:t>
            </a:r>
            <a:r>
              <a:rPr lang="en-GB" sz="2400" dirty="0">
                <a:solidFill>
                  <a:prstClr val="black"/>
                </a:solidFill>
                <a:latin typeface="Book Antiqua" pitchFamily="18" charset="0"/>
              </a:rPr>
              <a:t>.</a:t>
            </a:r>
          </a:p>
        </p:txBody>
      </p:sp>
      <p:sp>
        <p:nvSpPr>
          <p:cNvPr id="24" name="TextBox 23"/>
          <p:cNvSpPr txBox="1"/>
          <p:nvPr/>
        </p:nvSpPr>
        <p:spPr>
          <a:xfrm>
            <a:off x="6171776" y="4946947"/>
            <a:ext cx="9525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smtClean="0">
                <a:ln>
                  <a:noFill/>
                </a:ln>
                <a:solidFill>
                  <a:sysClr val="windowText" lastClr="000000"/>
                </a:solidFill>
                <a:effectLst/>
                <a:uLnTx/>
                <a:uFillTx/>
              </a:rPr>
              <a:t>y[u(t), t]</a:t>
            </a:r>
            <a:endParaRPr kumimoji="0" lang="en-GB" sz="1800" b="0" i="1"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6579413"/>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80728"/>
            <a:ext cx="8229600" cy="4525963"/>
          </a:xfrm>
        </p:spPr>
        <p:txBody>
          <a:bodyPr>
            <a:normAutofit lnSpcReduction="10000"/>
          </a:bodyPr>
          <a:lstStyle/>
          <a:p>
            <a:pPr marL="109728" indent="0" algn="just">
              <a:buNone/>
            </a:pPr>
            <a:r>
              <a:rPr lang="en-GB" sz="2800" b="1" dirty="0">
                <a:latin typeface="Book Antiqua" pitchFamily="18" charset="0"/>
              </a:rPr>
              <a:t>Disadvantages of Open-Loop Control </a:t>
            </a:r>
            <a:r>
              <a:rPr lang="en-GB" sz="2800" b="1" dirty="0" smtClean="0">
                <a:latin typeface="Book Antiqua" pitchFamily="18" charset="0"/>
              </a:rPr>
              <a:t>System</a:t>
            </a:r>
          </a:p>
          <a:p>
            <a:pPr marL="109728" indent="0" algn="just">
              <a:buNone/>
            </a:pPr>
            <a:r>
              <a:rPr lang="en-GB" sz="2400" dirty="0" smtClean="0">
                <a:latin typeface="Book Antiqua" pitchFamily="18" charset="0"/>
              </a:rPr>
              <a:t>The </a:t>
            </a:r>
            <a:r>
              <a:rPr lang="en-GB" sz="2400" dirty="0">
                <a:latin typeface="Book Antiqua" pitchFamily="18" charset="0"/>
              </a:rPr>
              <a:t>followings are the disadvantages of an open-loop control system: </a:t>
            </a:r>
            <a:endParaRPr lang="en-GB" sz="2400" dirty="0" smtClean="0">
              <a:latin typeface="Book Antiqua" pitchFamily="18" charset="0"/>
            </a:endParaRPr>
          </a:p>
          <a:p>
            <a:pPr marL="624078" indent="-514350" algn="just">
              <a:buClrTx/>
              <a:buFont typeface="+mj-lt"/>
              <a:buAutoNum type="romanLcPeriod"/>
            </a:pPr>
            <a:r>
              <a:rPr lang="en-GB" sz="2400" dirty="0" smtClean="0">
                <a:latin typeface="Book Antiqua" pitchFamily="18" charset="0"/>
              </a:rPr>
              <a:t>These </a:t>
            </a:r>
            <a:r>
              <a:rPr lang="en-GB" sz="2400" dirty="0">
                <a:latin typeface="Book Antiqua" pitchFamily="18" charset="0"/>
              </a:rPr>
              <a:t>systems are not accurate and reliable because their accuracy dependent on the accuracy of calibration. </a:t>
            </a:r>
          </a:p>
          <a:p>
            <a:pPr marL="624078" indent="-514350" algn="just">
              <a:buClrTx/>
              <a:buFont typeface="+mj-lt"/>
              <a:buAutoNum type="romanLcPeriod"/>
            </a:pPr>
            <a:r>
              <a:rPr lang="en-GB" sz="2400" dirty="0" smtClean="0">
                <a:latin typeface="Book Antiqua" pitchFamily="18" charset="0"/>
              </a:rPr>
              <a:t>In </a:t>
            </a:r>
            <a:r>
              <a:rPr lang="en-GB" sz="2400" dirty="0">
                <a:latin typeface="Book Antiqua" pitchFamily="18" charset="0"/>
              </a:rPr>
              <a:t>these systems, inaccuracy results are obtained with parameter variations i . e . internal disturbances. </a:t>
            </a:r>
          </a:p>
          <a:p>
            <a:pPr marL="624078" indent="-514350" algn="just">
              <a:buClrTx/>
              <a:buFont typeface="+mj-lt"/>
              <a:buAutoNum type="romanLcPeriod"/>
            </a:pPr>
            <a:r>
              <a:rPr lang="en-GB" sz="2400" dirty="0" smtClean="0">
                <a:latin typeface="Book Antiqua" pitchFamily="18" charset="0"/>
              </a:rPr>
              <a:t>Recalibration </a:t>
            </a:r>
            <a:r>
              <a:rPr lang="en-GB" sz="2400" dirty="0">
                <a:latin typeface="Book Antiqua" pitchFamily="18" charset="0"/>
              </a:rPr>
              <a:t>of the controller is required from time to time for maintaining quality and </a:t>
            </a:r>
            <a:r>
              <a:rPr lang="en-GB" sz="2400" dirty="0" smtClean="0">
                <a:latin typeface="Book Antiqua" pitchFamily="18" charset="0"/>
              </a:rPr>
              <a:t>accuracy</a:t>
            </a:r>
          </a:p>
          <a:p>
            <a:pPr marL="624078" indent="-514350" algn="just">
              <a:buClrTx/>
              <a:buFont typeface="+mj-lt"/>
              <a:buAutoNum type="romanLcPeriod"/>
            </a:pPr>
            <a:r>
              <a:rPr lang="en-GB" sz="2400" dirty="0">
                <a:latin typeface="Book Antiqua" pitchFamily="18" charset="0"/>
              </a:rPr>
              <a:t>Any change in output cannot be corrected automatically</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effectLst/>
                <a:latin typeface="Book Antiqua" pitchFamily="18" charset="0"/>
              </a:rPr>
              <a:t>Cont..</a:t>
            </a:r>
            <a:endParaRPr lang="en-GB" sz="3200" dirty="0">
              <a:effectLst/>
              <a:latin typeface="Book Antiqua" pitchFamily="18" charset="0"/>
            </a:endParaRPr>
          </a:p>
        </p:txBody>
      </p:sp>
    </p:spTree>
    <p:extLst>
      <p:ext uri="{BB962C8B-B14F-4D97-AF65-F5344CB8AC3E}">
        <p14:creationId xmlns:p14="http://schemas.microsoft.com/office/powerpoint/2010/main" val="2126685619"/>
      </p:ext>
    </p:extLst>
  </p:cSld>
  <p:clrMapOvr>
    <a:masterClrMapping/>
  </p:clrMapOvr>
  <p:transition spd="slow">
    <p:cove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8720"/>
            <a:ext cx="8229600" cy="4525963"/>
          </a:xfrm>
        </p:spPr>
        <p:txBody>
          <a:bodyPr/>
          <a:lstStyle/>
          <a:p>
            <a:pPr marL="109728" indent="0">
              <a:buNone/>
            </a:pPr>
            <a:r>
              <a:rPr lang="en-GB" sz="2400" b="1" dirty="0" smtClean="0">
                <a:solidFill>
                  <a:prstClr val="black"/>
                </a:solidFill>
                <a:latin typeface="Book Antiqua" pitchFamily="18" charset="0"/>
                <a:ea typeface="+mj-ea"/>
                <a:cs typeface="+mj-cs"/>
              </a:rPr>
              <a:t>White Box Model</a:t>
            </a:r>
          </a:p>
          <a:p>
            <a:pPr marL="0" lvl="0" indent="0" algn="just">
              <a:spcBef>
                <a:spcPct val="20000"/>
              </a:spcBef>
              <a:buClrTx/>
              <a:buSzTx/>
              <a:buNone/>
            </a:pPr>
            <a:r>
              <a:rPr lang="en-GB" sz="2400" dirty="0" smtClean="0">
                <a:solidFill>
                  <a:prstClr val="black"/>
                </a:solidFill>
                <a:latin typeface="Book Antiqua" pitchFamily="18" charset="0"/>
              </a:rPr>
              <a:t>When input and output and internal dynamics of the system is known.</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70</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grpSp>
        <p:nvGrpSpPr>
          <p:cNvPr id="6" name="Group 5"/>
          <p:cNvGrpSpPr/>
          <p:nvPr/>
        </p:nvGrpSpPr>
        <p:grpSpPr>
          <a:xfrm>
            <a:off x="1115616" y="2348880"/>
            <a:ext cx="6950252" cy="1197500"/>
            <a:chOff x="1115616" y="3501008"/>
            <a:chExt cx="6950252" cy="1080120"/>
          </a:xfrm>
        </p:grpSpPr>
        <p:grpSp>
          <p:nvGrpSpPr>
            <p:cNvPr id="7" name="Group 10"/>
            <p:cNvGrpSpPr/>
            <p:nvPr/>
          </p:nvGrpSpPr>
          <p:grpSpPr>
            <a:xfrm>
              <a:off x="1115616" y="3501008"/>
              <a:ext cx="6950252" cy="1080120"/>
              <a:chOff x="1599159" y="3717032"/>
              <a:chExt cx="5138709" cy="1080120"/>
            </a:xfrm>
          </p:grpSpPr>
          <p:grpSp>
            <p:nvGrpSpPr>
              <p:cNvPr id="9" name="Group 7"/>
              <p:cNvGrpSpPr/>
              <p:nvPr/>
            </p:nvGrpSpPr>
            <p:grpSpPr>
              <a:xfrm>
                <a:off x="2195736" y="3717032"/>
                <a:ext cx="3974508" cy="1080120"/>
                <a:chOff x="2195736" y="3861048"/>
                <a:chExt cx="3974508" cy="1080120"/>
              </a:xfrm>
            </p:grpSpPr>
            <p:sp>
              <p:nvSpPr>
                <p:cNvPr id="12" name="Rectangle 11"/>
                <p:cNvSpPr/>
                <p:nvPr/>
              </p:nvSpPr>
              <p:spPr>
                <a:xfrm>
                  <a:off x="3347864" y="3861048"/>
                  <a:ext cx="1656184" cy="108012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Right Arrow 12"/>
                <p:cNvSpPr/>
                <p:nvPr/>
              </p:nvSpPr>
              <p:spPr>
                <a:xfrm>
                  <a:off x="219573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Right Arrow 13"/>
                <p:cNvSpPr/>
                <p:nvPr/>
              </p:nvSpPr>
              <p:spPr>
                <a:xfrm>
                  <a:off x="501811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0" name="TextBox 9"/>
              <p:cNvSpPr txBox="1"/>
              <p:nvPr/>
            </p:nvSpPr>
            <p:spPr>
              <a:xfrm>
                <a:off x="1599159" y="4077072"/>
                <a:ext cx="524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smtClean="0">
                    <a:ln>
                      <a:noFill/>
                    </a:ln>
                    <a:solidFill>
                      <a:sysClr val="windowText" lastClr="000000"/>
                    </a:solidFill>
                    <a:effectLst/>
                    <a:uLnTx/>
                    <a:uFillTx/>
                  </a:rPr>
                  <a:t>u(t)</a:t>
                </a:r>
                <a:endParaRPr kumimoji="0" lang="en-GB" sz="1800" b="0" i="1"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6230998" y="4077072"/>
                <a:ext cx="506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smtClean="0">
                    <a:ln>
                      <a:noFill/>
                    </a:ln>
                    <a:solidFill>
                      <a:sysClr val="windowText" lastClr="000000"/>
                    </a:solidFill>
                    <a:effectLst/>
                    <a:uLnTx/>
                    <a:uFillTx/>
                  </a:rPr>
                  <a:t>y(t)</a:t>
                </a:r>
                <a:endParaRPr kumimoji="0" lang="en-GB" sz="1800" b="0" i="1" u="none" strike="noStrike" kern="0" cap="none" spc="0" normalizeH="0" baseline="0" noProof="0" dirty="0">
                  <a:ln>
                    <a:noFill/>
                  </a:ln>
                  <a:solidFill>
                    <a:sysClr val="windowText" lastClr="000000"/>
                  </a:solidFill>
                  <a:effectLst/>
                  <a:uLnTx/>
                  <a:uFillTx/>
                </a:endParaRPr>
              </a:p>
            </p:txBody>
          </p:sp>
        </p:grpSp>
        <p:graphicFrame>
          <p:nvGraphicFramePr>
            <p:cNvPr id="8" name="Object 7"/>
            <p:cNvGraphicFramePr>
              <a:graphicFrameLocks noChangeAspect="1"/>
            </p:cNvGraphicFramePr>
            <p:nvPr/>
          </p:nvGraphicFramePr>
          <p:xfrm>
            <a:off x="3553303" y="3717032"/>
            <a:ext cx="2109851" cy="628898"/>
          </p:xfrm>
          <a:graphic>
            <a:graphicData uri="http://schemas.openxmlformats.org/presentationml/2006/ole">
              <mc:AlternateContent xmlns:mc="http://schemas.openxmlformats.org/markup-compatibility/2006">
                <mc:Choice xmlns:v="urn:schemas-microsoft-com:vml" Requires="v">
                  <p:oleObj spid="_x0000_s9272" name="Equation" r:id="rId3" imgW="1320480" imgH="393480" progId="Equation.3">
                    <p:embed/>
                  </p:oleObj>
                </mc:Choice>
                <mc:Fallback>
                  <p:oleObj name="Equation" r:id="rId3" imgW="1320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303" y="3717032"/>
                          <a:ext cx="2109851" cy="6288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Rectangle 14"/>
          <p:cNvSpPr/>
          <p:nvPr/>
        </p:nvSpPr>
        <p:spPr>
          <a:xfrm>
            <a:off x="683568" y="3933056"/>
            <a:ext cx="7992888" cy="830997"/>
          </a:xfrm>
          <a:prstGeom prst="rect">
            <a:avLst/>
          </a:prstGeom>
        </p:spPr>
        <p:txBody>
          <a:bodyPr wrap="square">
            <a:spAutoFit/>
          </a:bodyPr>
          <a:lstStyle/>
          <a:p>
            <a:pPr lvl="0" algn="just">
              <a:spcBef>
                <a:spcPct val="20000"/>
              </a:spcBef>
            </a:pPr>
            <a:r>
              <a:rPr lang="en-GB" sz="2400" dirty="0">
                <a:solidFill>
                  <a:prstClr val="black"/>
                </a:solidFill>
                <a:latin typeface="Book Antiqua" pitchFamily="18" charset="0"/>
              </a:rPr>
              <a:t>One should know complete knowledge of the system to derive a white box model.</a:t>
            </a:r>
          </a:p>
        </p:txBody>
      </p:sp>
    </p:spTree>
    <p:extLst>
      <p:ext uri="{BB962C8B-B14F-4D97-AF65-F5344CB8AC3E}">
        <p14:creationId xmlns:p14="http://schemas.microsoft.com/office/powerpoint/2010/main" val="3501766283"/>
      </p:ext>
    </p:extLst>
  </p:cSld>
  <p:clrMapOvr>
    <a:masterClrMapping/>
  </p:clrMapOvr>
  <p:transition spd="slow">
    <p:cove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548680"/>
            <a:ext cx="8424936" cy="6120680"/>
          </a:xfrm>
        </p:spPr>
        <p:txBody>
          <a:bodyPr>
            <a:noAutofit/>
          </a:bodyPr>
          <a:lstStyle/>
          <a:p>
            <a:pPr marL="0" lvl="0" indent="0" algn="just">
              <a:spcBef>
                <a:spcPts val="0"/>
              </a:spcBef>
              <a:buClrTx/>
              <a:buSzTx/>
              <a:buNone/>
            </a:pPr>
            <a:r>
              <a:rPr lang="en-US" sz="2200" b="1" dirty="0" smtClean="0">
                <a:latin typeface="Book Antiqua" pitchFamily="18" charset="0"/>
                <a:cs typeface="Times New Roman"/>
              </a:rPr>
              <a:t>In control system engineering,  one can derive mathematical </a:t>
            </a:r>
            <a:r>
              <a:rPr lang="en-US" sz="2200" b="1" dirty="0">
                <a:latin typeface="Book Antiqua" pitchFamily="18" charset="0"/>
                <a:cs typeface="Times New Roman"/>
              </a:rPr>
              <a:t>models for</a:t>
            </a:r>
          </a:p>
          <a:p>
            <a:pPr marL="1805940" lvl="6" indent="-342900" algn="just">
              <a:spcBef>
                <a:spcPts val="0"/>
              </a:spcBef>
              <a:buClrTx/>
              <a:buFont typeface="Wingdings" pitchFamily="2" charset="2"/>
              <a:buChar char="Ø"/>
            </a:pPr>
            <a:r>
              <a:rPr lang="en-US" sz="2200" dirty="0" smtClean="0">
                <a:latin typeface="Book Antiqua" pitchFamily="18" charset="0"/>
                <a:cs typeface="Times New Roman"/>
              </a:rPr>
              <a:t>Electrical </a:t>
            </a:r>
            <a:r>
              <a:rPr lang="en-US" sz="2200" dirty="0">
                <a:latin typeface="Book Antiqua" pitchFamily="18" charset="0"/>
                <a:cs typeface="Times New Roman"/>
              </a:rPr>
              <a:t>systems</a:t>
            </a:r>
          </a:p>
          <a:p>
            <a:pPr marL="1805940" lvl="6" indent="-342900" algn="just">
              <a:spcBef>
                <a:spcPts val="0"/>
              </a:spcBef>
              <a:buClrTx/>
              <a:buFont typeface="Wingdings" pitchFamily="2" charset="2"/>
              <a:buChar char="Ø"/>
            </a:pPr>
            <a:r>
              <a:rPr lang="en-US" sz="2200" dirty="0" smtClean="0">
                <a:latin typeface="Book Antiqua" pitchFamily="18" charset="0"/>
                <a:cs typeface="Times New Roman"/>
              </a:rPr>
              <a:t>Mechanical </a:t>
            </a:r>
            <a:r>
              <a:rPr lang="en-US" sz="2200" dirty="0">
                <a:latin typeface="Book Antiqua" pitchFamily="18" charset="0"/>
                <a:cs typeface="Times New Roman"/>
              </a:rPr>
              <a:t>systems</a:t>
            </a:r>
          </a:p>
          <a:p>
            <a:pPr marL="1805940" lvl="6" indent="-342900" algn="just">
              <a:spcBef>
                <a:spcPts val="0"/>
              </a:spcBef>
              <a:buClrTx/>
              <a:buFont typeface="Wingdings" pitchFamily="2" charset="2"/>
              <a:buChar char="Ø"/>
            </a:pPr>
            <a:r>
              <a:rPr lang="en-US" sz="2200" dirty="0" smtClean="0">
                <a:latin typeface="Book Antiqua" pitchFamily="18" charset="0"/>
                <a:cs typeface="Times New Roman"/>
              </a:rPr>
              <a:t>Electromechanical system</a:t>
            </a:r>
          </a:p>
          <a:p>
            <a:pPr marL="1805940" lvl="6" indent="-342900" algn="just">
              <a:spcBef>
                <a:spcPts val="0"/>
              </a:spcBef>
              <a:buClrTx/>
              <a:buFont typeface="Wingdings" pitchFamily="2" charset="2"/>
              <a:buChar char="Ø"/>
            </a:pPr>
            <a:r>
              <a:rPr lang="en-US" sz="2200" dirty="0" smtClean="0">
                <a:latin typeface="Book Antiqua" pitchFamily="18" charset="0"/>
                <a:cs typeface="Times New Roman"/>
              </a:rPr>
              <a:t>Electronic circuits </a:t>
            </a:r>
            <a:endParaRPr lang="en-US" sz="2200" dirty="0">
              <a:latin typeface="Book Antiqua" pitchFamily="18" charset="0"/>
              <a:cs typeface="Times New Roman"/>
            </a:endParaRPr>
          </a:p>
          <a:p>
            <a:pPr marL="0" lvl="0" indent="0" algn="just">
              <a:spcBef>
                <a:spcPts val="0"/>
              </a:spcBef>
              <a:buClrTx/>
              <a:buSzTx/>
              <a:buNone/>
            </a:pPr>
            <a:r>
              <a:rPr lang="en-US" sz="2200" b="1" dirty="0" smtClean="0">
                <a:latin typeface="Book Antiqua" pitchFamily="18" charset="0"/>
                <a:cs typeface="Times New Roman"/>
              </a:rPr>
              <a:t>It can be in: </a:t>
            </a:r>
          </a:p>
          <a:p>
            <a:pPr marL="1805940" lvl="6" indent="-342900" algn="just">
              <a:spcBef>
                <a:spcPts val="0"/>
              </a:spcBef>
              <a:buClrTx/>
              <a:buFont typeface="Wingdings" pitchFamily="2" charset="2"/>
              <a:buChar char="Ø"/>
            </a:pPr>
            <a:r>
              <a:rPr lang="en-US" sz="2200" dirty="0">
                <a:latin typeface="Book Antiqua" pitchFamily="18" charset="0"/>
                <a:cs typeface="Times New Roman"/>
              </a:rPr>
              <a:t>T</a:t>
            </a:r>
            <a:r>
              <a:rPr lang="en-US" sz="2200" dirty="0" smtClean="0">
                <a:latin typeface="Book Antiqua" pitchFamily="18" charset="0"/>
                <a:cs typeface="Times New Roman"/>
              </a:rPr>
              <a:t>ime domain/frequency domain</a:t>
            </a:r>
          </a:p>
          <a:p>
            <a:pPr marL="1805940" lvl="6" indent="-342900" algn="just">
              <a:spcBef>
                <a:spcPts val="0"/>
              </a:spcBef>
              <a:buClrTx/>
              <a:buFont typeface="Wingdings" pitchFamily="2" charset="2"/>
              <a:buChar char="Ø"/>
            </a:pPr>
            <a:r>
              <a:rPr lang="en-US" sz="2200" dirty="0" smtClean="0">
                <a:latin typeface="Book Antiqua" pitchFamily="18" charset="0"/>
                <a:cs typeface="Times New Roman"/>
              </a:rPr>
              <a:t>Laplace transformation</a:t>
            </a:r>
          </a:p>
          <a:p>
            <a:pPr marL="1805940" lvl="6" indent="-342900" algn="just">
              <a:spcBef>
                <a:spcPts val="0"/>
              </a:spcBef>
              <a:buClrTx/>
              <a:buFont typeface="Wingdings" pitchFamily="2" charset="2"/>
              <a:buChar char="Ø"/>
            </a:pPr>
            <a:r>
              <a:rPr lang="en-US" sz="2200" dirty="0">
                <a:solidFill>
                  <a:prstClr val="black"/>
                </a:solidFill>
                <a:latin typeface="Book Antiqua" pitchFamily="18" charset="0"/>
                <a:cs typeface="Times New Roman"/>
              </a:rPr>
              <a:t>z- </a:t>
            </a:r>
            <a:r>
              <a:rPr lang="en-US" sz="2200" dirty="0" smtClean="0">
                <a:solidFill>
                  <a:prstClr val="black"/>
                </a:solidFill>
                <a:latin typeface="Book Antiqua" pitchFamily="18" charset="0"/>
                <a:cs typeface="Times New Roman"/>
              </a:rPr>
              <a:t>transformation</a:t>
            </a:r>
            <a:endParaRPr lang="en-US" sz="2200" dirty="0" smtClean="0">
              <a:latin typeface="Book Antiqua" pitchFamily="18" charset="0"/>
              <a:cs typeface="Times New Roman"/>
            </a:endParaRPr>
          </a:p>
          <a:p>
            <a:pPr marL="1805940" lvl="6" indent="-342900" algn="just">
              <a:spcBef>
                <a:spcPts val="0"/>
              </a:spcBef>
              <a:buClrTx/>
              <a:buFont typeface="Wingdings" pitchFamily="2" charset="2"/>
              <a:buChar char="Ø"/>
            </a:pPr>
            <a:r>
              <a:rPr lang="en-US" sz="2200" dirty="0" smtClean="0">
                <a:latin typeface="Book Antiqua" pitchFamily="18" charset="0"/>
                <a:cs typeface="Times New Roman"/>
              </a:rPr>
              <a:t>State space equation</a:t>
            </a:r>
          </a:p>
          <a:p>
            <a:pPr marL="0" lvl="0" indent="0" algn="just">
              <a:spcBef>
                <a:spcPts val="0"/>
              </a:spcBef>
              <a:buClrTx/>
              <a:buSzTx/>
              <a:buNone/>
            </a:pPr>
            <a:r>
              <a:rPr lang="en-US" sz="2200" b="1" dirty="0" smtClean="0">
                <a:solidFill>
                  <a:prstClr val="black"/>
                </a:solidFill>
                <a:latin typeface="Book Antiqua" pitchFamily="18" charset="0"/>
                <a:cs typeface="Times New Roman"/>
              </a:rPr>
              <a:t>It </a:t>
            </a:r>
            <a:r>
              <a:rPr lang="en-US" sz="2200" b="1" dirty="0">
                <a:solidFill>
                  <a:prstClr val="black"/>
                </a:solidFill>
                <a:latin typeface="Book Antiqua" pitchFamily="18" charset="0"/>
                <a:cs typeface="Times New Roman"/>
              </a:rPr>
              <a:t>can be in: </a:t>
            </a:r>
            <a:endParaRPr lang="en-US" sz="2200" b="1" dirty="0" smtClean="0">
              <a:latin typeface="Book Antiqua" pitchFamily="18" charset="0"/>
              <a:cs typeface="Times New Roman"/>
            </a:endParaRPr>
          </a:p>
          <a:p>
            <a:pPr lvl="6" algn="just">
              <a:buClrTx/>
              <a:buFont typeface="Wingdings" pitchFamily="2" charset="2"/>
              <a:buChar char="Ø"/>
            </a:pPr>
            <a:r>
              <a:rPr lang="en-GB" sz="2200" dirty="0">
                <a:latin typeface="Book Antiqua" pitchFamily="18" charset="0"/>
              </a:rPr>
              <a:t>Distributed / Lumped</a:t>
            </a:r>
          </a:p>
          <a:p>
            <a:pPr lvl="6" algn="just">
              <a:buClrTx/>
              <a:buFont typeface="Wingdings" pitchFamily="2" charset="2"/>
              <a:buChar char="Ø"/>
            </a:pPr>
            <a:r>
              <a:rPr lang="en-GB" sz="2200" dirty="0">
                <a:latin typeface="Book Antiqua" pitchFamily="18" charset="0"/>
              </a:rPr>
              <a:t> Continuous / Discrete</a:t>
            </a:r>
          </a:p>
          <a:p>
            <a:pPr lvl="6" algn="just">
              <a:buClrTx/>
              <a:buFont typeface="Wingdings" pitchFamily="2" charset="2"/>
              <a:buChar char="Ø"/>
            </a:pPr>
            <a:r>
              <a:rPr lang="en-GB" sz="2200" dirty="0">
                <a:latin typeface="Book Antiqua" pitchFamily="18" charset="0"/>
              </a:rPr>
              <a:t> Linear / Nonlinear</a:t>
            </a:r>
          </a:p>
          <a:p>
            <a:pPr lvl="6" algn="just">
              <a:buClrTx/>
              <a:buFont typeface="Wingdings" pitchFamily="2" charset="2"/>
              <a:buChar char="Ø"/>
            </a:pPr>
            <a:r>
              <a:rPr lang="en-GB" sz="2200" dirty="0">
                <a:latin typeface="Book Antiqua" pitchFamily="18" charset="0"/>
              </a:rPr>
              <a:t> Time-variant / Time-invariant</a:t>
            </a:r>
          </a:p>
          <a:p>
            <a:pPr lvl="6" algn="just">
              <a:buClrTx/>
              <a:buFont typeface="Wingdings" pitchFamily="2" charset="2"/>
              <a:buChar char="Ø"/>
            </a:pPr>
            <a:r>
              <a:rPr lang="en-GB" sz="2200" dirty="0">
                <a:latin typeface="Book Antiqua" pitchFamily="18" charset="0"/>
              </a:rPr>
              <a:t> Stochastic / Deterministic</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71</a:t>
            </a:fld>
            <a:endParaRPr lang="en-GB"/>
          </a:p>
        </p:txBody>
      </p:sp>
      <p:sp>
        <p:nvSpPr>
          <p:cNvPr id="5" name="Title 4"/>
          <p:cNvSpPr>
            <a:spLocks noGrp="1"/>
          </p:cNvSpPr>
          <p:nvPr>
            <p:ph type="title"/>
          </p:nvPr>
        </p:nvSpPr>
        <p:spPr>
          <a:xfrm>
            <a:off x="395536" y="27856"/>
            <a:ext cx="8229600" cy="41805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2929006441"/>
      </p:ext>
    </p:extLst>
  </p:cSld>
  <p:clrMapOvr>
    <a:masterClrMapping/>
  </p:clrMapOvr>
  <p:transition spd="slow">
    <p:cov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08720"/>
            <a:ext cx="8229600" cy="5544616"/>
          </a:xfrm>
        </p:spPr>
        <p:txBody>
          <a:bodyPr>
            <a:noAutofit/>
          </a:bodyPr>
          <a:lstStyle/>
          <a:p>
            <a:pPr marL="109728" indent="0">
              <a:buNone/>
            </a:pPr>
            <a:r>
              <a:rPr lang="en-GB" sz="2800" b="1" dirty="0" smtClean="0">
                <a:latin typeface="Book Antiqua" pitchFamily="18" charset="0"/>
              </a:rPr>
              <a:t>Time domain and Laplace Transformation </a:t>
            </a:r>
            <a:endParaRPr lang="en-GB" sz="2400" b="1" dirty="0" smtClean="0">
              <a:latin typeface="Book Antiqua" pitchFamily="18" charset="0"/>
            </a:endParaRPr>
          </a:p>
          <a:p>
            <a:pPr marL="342900" lvl="0" indent="-342900" algn="just">
              <a:spcBef>
                <a:spcPct val="20000"/>
              </a:spcBef>
              <a:buClrTx/>
              <a:buSzTx/>
              <a:buFont typeface="Wingdings" pitchFamily="2" charset="2"/>
              <a:buChar char="Ø"/>
            </a:pPr>
            <a:r>
              <a:rPr lang="en-US" sz="2400" b="1" dirty="0">
                <a:solidFill>
                  <a:prstClr val="black"/>
                </a:solidFill>
                <a:latin typeface="Book Antiqua" pitchFamily="18" charset="0"/>
              </a:rPr>
              <a:t>In time-domain analysis </a:t>
            </a:r>
            <a:r>
              <a:rPr lang="en-US" sz="2400" dirty="0">
                <a:solidFill>
                  <a:prstClr val="black"/>
                </a:solidFill>
                <a:latin typeface="Book Antiqua" pitchFamily="18" charset="0"/>
              </a:rPr>
              <a:t>the response of a dynamic system to an input is expressed as a function of </a:t>
            </a:r>
            <a:r>
              <a:rPr lang="en-US" sz="2400" dirty="0" smtClean="0">
                <a:solidFill>
                  <a:prstClr val="black"/>
                </a:solidFill>
                <a:latin typeface="Book Antiqua" pitchFamily="18" charset="0"/>
              </a:rPr>
              <a:t>time.</a:t>
            </a:r>
          </a:p>
          <a:p>
            <a:pPr marL="342900" lvl="0" indent="-342900" algn="just">
              <a:spcBef>
                <a:spcPct val="20000"/>
              </a:spcBef>
              <a:buClrTx/>
              <a:buSzTx/>
              <a:buFont typeface="Wingdings" pitchFamily="2" charset="2"/>
              <a:buChar char="Ø"/>
            </a:pPr>
            <a:r>
              <a:rPr lang="en-US" sz="2400" dirty="0" smtClean="0">
                <a:solidFill>
                  <a:prstClr val="black"/>
                </a:solidFill>
                <a:latin typeface="Book Antiqua" pitchFamily="18" charset="0"/>
              </a:rPr>
              <a:t>It </a:t>
            </a:r>
            <a:r>
              <a:rPr lang="en-US" sz="2400" dirty="0">
                <a:solidFill>
                  <a:prstClr val="black"/>
                </a:solidFill>
                <a:latin typeface="Book Antiqua" pitchFamily="18" charset="0"/>
              </a:rPr>
              <a:t>is possible to compute the time response of a system if the nature of input and the mathematical model of the system are </a:t>
            </a:r>
            <a:r>
              <a:rPr lang="en-US" sz="2400" dirty="0" smtClean="0">
                <a:solidFill>
                  <a:prstClr val="black"/>
                </a:solidFill>
                <a:latin typeface="Book Antiqua" pitchFamily="18" charset="0"/>
              </a:rPr>
              <a:t>known.</a:t>
            </a:r>
          </a:p>
          <a:p>
            <a:pPr marL="342900" lvl="0" indent="-342900" algn="just">
              <a:spcBef>
                <a:spcPct val="20000"/>
              </a:spcBef>
              <a:buClrTx/>
              <a:buSzTx/>
              <a:buFont typeface="Wingdings" pitchFamily="2" charset="2"/>
              <a:buChar char="Ø"/>
            </a:pPr>
            <a:r>
              <a:rPr lang="en-US" sz="2400" dirty="0" smtClean="0">
                <a:solidFill>
                  <a:prstClr val="black"/>
                </a:solidFill>
                <a:latin typeface="Book Antiqua" pitchFamily="18" charset="0"/>
              </a:rPr>
              <a:t>Usually</a:t>
            </a:r>
            <a:r>
              <a:rPr lang="en-US" sz="2400" dirty="0">
                <a:solidFill>
                  <a:prstClr val="black"/>
                </a:solidFill>
                <a:latin typeface="Book Antiqua" pitchFamily="18" charset="0"/>
              </a:rPr>
              <a:t>, the input signals to control systems are not known fully ahead of time. </a:t>
            </a:r>
            <a:endParaRPr lang="en-US" sz="2400" dirty="0" smtClean="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US" sz="2400" dirty="0" smtClean="0">
                <a:solidFill>
                  <a:prstClr val="black"/>
                </a:solidFill>
                <a:latin typeface="Book Antiqua" pitchFamily="18" charset="0"/>
              </a:rPr>
              <a:t>It </a:t>
            </a:r>
            <a:r>
              <a:rPr lang="en-US" sz="2400" dirty="0">
                <a:solidFill>
                  <a:prstClr val="black"/>
                </a:solidFill>
                <a:latin typeface="Book Antiqua" pitchFamily="18" charset="0"/>
              </a:rPr>
              <a:t>is therefore difficult to express the actual input signals mathematically by simple </a:t>
            </a:r>
            <a:r>
              <a:rPr lang="en-US" sz="2400" dirty="0" smtClean="0">
                <a:solidFill>
                  <a:prstClr val="black"/>
                </a:solidFill>
                <a:latin typeface="Book Antiqua" pitchFamily="18" charset="0"/>
              </a:rPr>
              <a:t>equations.</a:t>
            </a:r>
          </a:p>
          <a:p>
            <a:pPr marL="342900" lvl="0" indent="-342900" algn="just">
              <a:spcBef>
                <a:spcPct val="20000"/>
              </a:spcBef>
              <a:buClrTx/>
              <a:buSzTx/>
              <a:buFont typeface="Wingdings" pitchFamily="2" charset="2"/>
              <a:buChar char="Ø"/>
            </a:pPr>
            <a:r>
              <a:rPr lang="en-US" sz="2400" dirty="0" smtClean="0">
                <a:solidFill>
                  <a:prstClr val="black"/>
                </a:solidFill>
                <a:latin typeface="Book Antiqua" pitchFamily="18" charset="0"/>
              </a:rPr>
              <a:t>The </a:t>
            </a:r>
            <a:r>
              <a:rPr lang="en-US" sz="2400" dirty="0">
                <a:solidFill>
                  <a:prstClr val="black"/>
                </a:solidFill>
                <a:latin typeface="Book Antiqua" pitchFamily="18" charset="0"/>
              </a:rPr>
              <a:t>characteristics of actual input signals are a sudden shock, a sudden change, a constant velocity, and constant acceleration. </a:t>
            </a: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72</a:t>
            </a:fld>
            <a:endParaRPr lang="en-GB"/>
          </a:p>
        </p:txBody>
      </p:sp>
      <p:sp>
        <p:nvSpPr>
          <p:cNvPr id="5" name="Title 4"/>
          <p:cNvSpPr>
            <a:spLocks noGrp="1"/>
          </p:cNvSpPr>
          <p:nvPr>
            <p:ph type="title"/>
          </p:nvPr>
        </p:nvSpPr>
        <p:spPr>
          <a:xfrm>
            <a:off x="467544" y="26064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1526339092"/>
      </p:ext>
    </p:extLst>
  </p:cSld>
  <p:clrMapOvr>
    <a:masterClrMapping/>
  </p:clrMapOvr>
  <p:transition spd="slow">
    <p:cove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764704"/>
            <a:ext cx="8229600" cy="5616624"/>
          </a:xfrm>
        </p:spPr>
        <p:txBody>
          <a:bodyPr/>
          <a:lstStyle/>
          <a:p>
            <a:pPr marL="457200" lvl="0" indent="-457200" algn="just">
              <a:spcBef>
                <a:spcPct val="20000"/>
              </a:spcBef>
              <a:buClrTx/>
              <a:buSzTx/>
              <a:buFont typeface="Wingdings" pitchFamily="2" charset="2"/>
              <a:buChar char="Ø"/>
            </a:pPr>
            <a:r>
              <a:rPr lang="en-US" sz="2400" dirty="0">
                <a:solidFill>
                  <a:prstClr val="black"/>
                </a:solidFill>
                <a:latin typeface="Book Antiqua" pitchFamily="18" charset="0"/>
              </a:rPr>
              <a:t>The dynamic behavior of a system is therefore judged and compared under application of standard test signals – an impulse, a step, a constant velocity, and constant </a:t>
            </a:r>
            <a:r>
              <a:rPr lang="en-US" sz="2400" dirty="0" smtClean="0">
                <a:solidFill>
                  <a:prstClr val="black"/>
                </a:solidFill>
                <a:latin typeface="Book Antiqua" pitchFamily="18" charset="0"/>
              </a:rPr>
              <a:t>acceleration.</a:t>
            </a:r>
          </a:p>
          <a:p>
            <a:pPr marL="457200" lvl="0" indent="-457200" algn="just">
              <a:spcBef>
                <a:spcPct val="20000"/>
              </a:spcBef>
              <a:buClrTx/>
              <a:buSzTx/>
              <a:buFont typeface="Wingdings" pitchFamily="2" charset="2"/>
              <a:buChar char="Ø"/>
            </a:pPr>
            <a:r>
              <a:rPr lang="en-US" sz="2400" dirty="0" smtClean="0">
                <a:solidFill>
                  <a:prstClr val="black"/>
                </a:solidFill>
                <a:latin typeface="Book Antiqua" pitchFamily="18" charset="0"/>
              </a:rPr>
              <a:t>The </a:t>
            </a:r>
            <a:r>
              <a:rPr lang="en-US" sz="2400" dirty="0">
                <a:solidFill>
                  <a:prstClr val="black"/>
                </a:solidFill>
                <a:latin typeface="Book Antiqua" pitchFamily="18" charset="0"/>
              </a:rPr>
              <a:t>other standard signal of great importance is a sinusoidal signal</a:t>
            </a:r>
            <a:r>
              <a:rPr lang="en-US" sz="2400" dirty="0" smtClean="0">
                <a:solidFill>
                  <a:prstClr val="black"/>
                </a:solidFill>
                <a:latin typeface="Book Antiqua" pitchFamily="18" charset="0"/>
              </a:rPr>
              <a:t>.</a:t>
            </a:r>
          </a:p>
          <a:p>
            <a:pPr marL="0" lvl="0" indent="0" algn="just">
              <a:spcBef>
                <a:spcPct val="20000"/>
              </a:spcBef>
              <a:buClrTx/>
              <a:buSzTx/>
              <a:buNone/>
            </a:pPr>
            <a:endParaRPr lang="en-GB" sz="2400" dirty="0">
              <a:solidFill>
                <a:prstClr val="black"/>
              </a:solidFill>
              <a:latin typeface="Book Antiqua" pitchFamily="18" charset="0"/>
            </a:endParaRPr>
          </a:p>
          <a:p>
            <a:pPr lvl="0" algn="just">
              <a:buClrTx/>
              <a:buFont typeface="Wingdings" pitchFamily="2" charset="2"/>
              <a:buChar char="Ø"/>
            </a:pPr>
            <a:r>
              <a:rPr lang="en-GB" sz="2400" dirty="0" smtClean="0">
                <a:solidFill>
                  <a:prstClr val="black"/>
                </a:solidFill>
                <a:latin typeface="Book Antiqua" pitchFamily="18" charset="0"/>
              </a:rPr>
              <a:t>Time </a:t>
            </a:r>
            <a:r>
              <a:rPr lang="en-GB" sz="2400" dirty="0">
                <a:solidFill>
                  <a:prstClr val="black"/>
                </a:solidFill>
                <a:latin typeface="Book Antiqua" pitchFamily="18" charset="0"/>
              </a:rPr>
              <a:t>domain analysis examines the amplitude </a:t>
            </a:r>
            <a:r>
              <a:rPr lang="en-GB" sz="2400" dirty="0" err="1">
                <a:solidFill>
                  <a:prstClr val="black"/>
                </a:solidFill>
                <a:latin typeface="Book Antiqua" pitchFamily="18" charset="0"/>
              </a:rPr>
              <a:t>Vs</a:t>
            </a:r>
            <a:r>
              <a:rPr lang="en-GB" sz="2400" dirty="0">
                <a:solidFill>
                  <a:prstClr val="black"/>
                </a:solidFill>
                <a:latin typeface="Book Antiqua" pitchFamily="18" charset="0"/>
              </a:rPr>
              <a:t> time characteristic of measuring signal </a:t>
            </a:r>
          </a:p>
          <a:p>
            <a:pPr marL="109728" indent="0" algn="ctr">
              <a:buNone/>
            </a:pPr>
            <a:endParaRPr lang="en-GB" sz="2800" b="1"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73</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197935317"/>
      </p:ext>
    </p:extLst>
  </p:cSld>
  <p:clrMapOvr>
    <a:masterClrMapping/>
  </p:clrMapOvr>
  <p:transition spd="slow">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92696"/>
            <a:ext cx="8640960" cy="5544616"/>
          </a:xfrm>
        </p:spPr>
        <p:txBody>
          <a:bodyPr>
            <a:noAutofit/>
          </a:bodyPr>
          <a:lstStyle/>
          <a:p>
            <a:pPr marL="109728" indent="0" algn="just">
              <a:buNone/>
            </a:pPr>
            <a:endParaRPr lang="en-GB" sz="2200" dirty="0" smtClean="0">
              <a:latin typeface="Book Antiqua" pitchFamily="18" charset="0"/>
            </a:endParaRPr>
          </a:p>
          <a:p>
            <a:pPr marL="109728" indent="0" algn="just">
              <a:buNone/>
            </a:pPr>
            <a:r>
              <a:rPr lang="en-GB" sz="2400" b="1" dirty="0" smtClean="0">
                <a:latin typeface="Book Antiqua" pitchFamily="18" charset="0"/>
              </a:rPr>
              <a:t>Frequency domain analysis</a:t>
            </a:r>
          </a:p>
          <a:p>
            <a:pPr marL="109728" indent="0" algn="just">
              <a:buNone/>
            </a:pPr>
            <a:r>
              <a:rPr lang="en-GB" sz="2400" dirty="0" smtClean="0">
                <a:latin typeface="Book Antiqua" pitchFamily="18" charset="0"/>
              </a:rPr>
              <a:t>Frequency domain analysis replaces the measured signal with a group of sinusoidal which when added together, produces a waveform equivalent to the original signal. The relative amplitude, frequencies, and phases of the sinusoidal are examined </a:t>
            </a:r>
          </a:p>
          <a:p>
            <a:pPr marL="109728" indent="0" algn="just">
              <a:buNone/>
            </a:pPr>
            <a:endParaRPr lang="en-GB" sz="2400" dirty="0" smtClean="0">
              <a:latin typeface="Book Antiqua" pitchFamily="18" charset="0"/>
            </a:endParaRPr>
          </a:p>
          <a:p>
            <a:pPr lvl="0" algn="just">
              <a:buClrTx/>
              <a:buFont typeface="Wingdings" pitchFamily="2" charset="2"/>
              <a:buChar char="Ø"/>
            </a:pPr>
            <a:r>
              <a:rPr lang="en-GB" sz="2400" dirty="0">
                <a:solidFill>
                  <a:prstClr val="black"/>
                </a:solidFill>
                <a:latin typeface="Book Antiqua" pitchFamily="18" charset="0"/>
              </a:rPr>
              <a:t>In time-domain analysis the response of a dynamic system to an input is expressed as a function of time c(t)</a:t>
            </a:r>
          </a:p>
          <a:p>
            <a:pPr lvl="0" algn="just">
              <a:buClrTx/>
              <a:buFont typeface="Wingdings" pitchFamily="2" charset="2"/>
              <a:buChar char="Ø"/>
            </a:pPr>
            <a:r>
              <a:rPr lang="en-GB" sz="2400" dirty="0">
                <a:solidFill>
                  <a:prstClr val="black"/>
                </a:solidFill>
                <a:latin typeface="Book Antiqua" pitchFamily="18" charset="0"/>
              </a:rPr>
              <a:t>It is possible to compute the time response of a system if the nature of input and the mathematical model of the system are known</a:t>
            </a:r>
          </a:p>
          <a:p>
            <a:pPr marL="109728" indent="0" algn="just">
              <a:buNone/>
            </a:pPr>
            <a:endParaRPr lang="en-GB" sz="2200" dirty="0" smtClean="0">
              <a:latin typeface="Book Antiqua" pitchFamily="18" charset="0"/>
            </a:endParaRPr>
          </a:p>
          <a:p>
            <a:pPr marL="109728" indent="0" algn="just">
              <a:buNone/>
            </a:pPr>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74</a:t>
            </a:fld>
            <a:endParaRPr lang="en-GB"/>
          </a:p>
        </p:txBody>
      </p:sp>
      <p:sp>
        <p:nvSpPr>
          <p:cNvPr id="5" name="Title 4"/>
          <p:cNvSpPr>
            <a:spLocks noGrp="1"/>
          </p:cNvSpPr>
          <p:nvPr>
            <p:ph type="title"/>
          </p:nvPr>
        </p:nvSpPr>
        <p:spPr>
          <a:xfrm>
            <a:off x="467544" y="188640"/>
            <a:ext cx="8229600" cy="43204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3489538504"/>
      </p:ext>
    </p:extLst>
  </p:cSld>
  <p:clrMapOvr>
    <a:masterClrMapping/>
  </p:clrMapOvr>
  <p:transition spd="slow">
    <p:cov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544616"/>
          </a:xfrm>
        </p:spPr>
        <p:txBody>
          <a:bodyPr>
            <a:normAutofit lnSpcReduction="10000"/>
          </a:bodyPr>
          <a:lstStyle/>
          <a:p>
            <a:pPr algn="just">
              <a:buClrTx/>
              <a:buFont typeface="Wingdings" pitchFamily="2" charset="2"/>
              <a:buChar char="Ø"/>
            </a:pPr>
            <a:r>
              <a:rPr lang="en-GB" sz="2400" dirty="0" smtClean="0">
                <a:latin typeface="Book Antiqua" pitchFamily="18" charset="0"/>
              </a:rPr>
              <a:t>The time response of a system can be obtained by solving the differential equation governing the system</a:t>
            </a:r>
          </a:p>
          <a:p>
            <a:pPr algn="just">
              <a:buClrTx/>
              <a:buFont typeface="Wingdings" pitchFamily="2" charset="2"/>
              <a:buChar char="Ø"/>
            </a:pPr>
            <a:r>
              <a:rPr lang="en-GB" sz="2400" dirty="0" smtClean="0">
                <a:latin typeface="Book Antiqua" pitchFamily="18" charset="0"/>
              </a:rPr>
              <a:t>Alternatively, the response c(t) can be obtained from the transfer function of the system and the input to the system </a:t>
            </a:r>
          </a:p>
          <a:p>
            <a:pPr algn="just">
              <a:buClrTx/>
              <a:buFont typeface="Wingdings" pitchFamily="2" charset="2"/>
              <a:buChar char="Ø"/>
            </a:pPr>
            <a:r>
              <a:rPr lang="en-GB" sz="2400" dirty="0" smtClean="0">
                <a:latin typeface="Book Antiqua" pitchFamily="18" charset="0"/>
                <a:ea typeface="Calibri"/>
                <a:cs typeface="Times New Roman"/>
              </a:rPr>
              <a:t>For </a:t>
            </a:r>
            <a:r>
              <a:rPr lang="en-GB" sz="2400" dirty="0">
                <a:latin typeface="Book Antiqua" pitchFamily="18" charset="0"/>
                <a:ea typeface="Calibri"/>
                <a:cs typeface="Times New Roman"/>
              </a:rPr>
              <a:t>closed loop transfer function</a:t>
            </a:r>
            <a:r>
              <a:rPr lang="en-GB" sz="2400" dirty="0" smtClean="0">
                <a:latin typeface="Book Antiqua" pitchFamily="18" charset="0"/>
                <a:ea typeface="Calibri"/>
                <a:cs typeface="Times New Roman"/>
              </a:rPr>
              <a:t>,</a:t>
            </a:r>
          </a:p>
          <a:p>
            <a:pPr marL="603504" lvl="2" indent="0">
              <a:lnSpc>
                <a:spcPct val="120000"/>
              </a:lnSpc>
              <a:spcBef>
                <a:spcPts val="1000"/>
              </a:spcBef>
              <a:buNone/>
            </a:pPr>
            <a:endParaRPr lang="en-GB" sz="2400" dirty="0">
              <a:latin typeface="Book Antiqua" pitchFamily="18" charset="0"/>
              <a:ea typeface="Calibri"/>
              <a:cs typeface="Times New Roman"/>
            </a:endParaRPr>
          </a:p>
          <a:p>
            <a:pPr marL="603504" lvl="2" indent="0">
              <a:lnSpc>
                <a:spcPct val="120000"/>
              </a:lnSpc>
              <a:spcBef>
                <a:spcPts val="1000"/>
              </a:spcBef>
              <a:buNone/>
            </a:pPr>
            <a:endParaRPr lang="en-GB" sz="2400" dirty="0">
              <a:latin typeface="Book Antiqua" pitchFamily="18" charset="0"/>
              <a:ea typeface="Calibri"/>
              <a:cs typeface="Times New Roman"/>
            </a:endParaRPr>
          </a:p>
          <a:p>
            <a:pPr marL="603504" lvl="2" indent="0" algn="just">
              <a:lnSpc>
                <a:spcPct val="120000"/>
              </a:lnSpc>
              <a:spcBef>
                <a:spcPts val="1000"/>
              </a:spcBef>
              <a:buNone/>
            </a:pPr>
            <a:r>
              <a:rPr lang="en-GB" sz="2400" dirty="0" smtClean="0">
                <a:latin typeface="Book Antiqua" pitchFamily="18" charset="0"/>
                <a:ea typeface="Calibri"/>
                <a:cs typeface="Times New Roman"/>
              </a:rPr>
              <a:t>Response </a:t>
            </a:r>
            <a:r>
              <a:rPr lang="en-GB" sz="2400" dirty="0">
                <a:latin typeface="Book Antiqua" pitchFamily="18" charset="0"/>
                <a:ea typeface="Calibri"/>
                <a:cs typeface="Times New Roman"/>
              </a:rPr>
              <a:t>in s-domain</a:t>
            </a:r>
          </a:p>
          <a:p>
            <a:pPr marL="603504" lvl="2" indent="0" algn="just">
              <a:lnSpc>
                <a:spcPct val="120000"/>
              </a:lnSpc>
              <a:spcBef>
                <a:spcPts val="1000"/>
              </a:spcBef>
              <a:buNone/>
            </a:pPr>
            <a:r>
              <a:rPr lang="en-GB" sz="2400" dirty="0">
                <a:latin typeface="Book Antiqua" pitchFamily="18" charset="0"/>
                <a:ea typeface="Calibri"/>
                <a:cs typeface="Times New Roman"/>
              </a:rPr>
              <a:t>C(s) = R(s)*M(s)</a:t>
            </a:r>
          </a:p>
          <a:p>
            <a:pPr marL="603504" lvl="2" indent="0" algn="just">
              <a:lnSpc>
                <a:spcPct val="120000"/>
              </a:lnSpc>
              <a:spcBef>
                <a:spcPts val="1000"/>
              </a:spcBef>
              <a:buNone/>
            </a:pPr>
            <a:r>
              <a:rPr lang="en-GB" sz="2400" dirty="0">
                <a:latin typeface="Book Antiqua" pitchFamily="18" charset="0"/>
                <a:ea typeface="Calibri"/>
                <a:cs typeface="Times New Roman"/>
              </a:rPr>
              <a:t>Response in t-domain,</a:t>
            </a:r>
          </a:p>
          <a:p>
            <a:pPr marL="603504" lvl="2" indent="0" algn="just">
              <a:lnSpc>
                <a:spcPct val="120000"/>
              </a:lnSpc>
              <a:spcBef>
                <a:spcPts val="1000"/>
              </a:spcBef>
              <a:buNone/>
            </a:pPr>
            <a:r>
              <a:rPr lang="en-GB" sz="2400" dirty="0">
                <a:latin typeface="Book Antiqua" pitchFamily="18" charset="0"/>
                <a:ea typeface="Calibri"/>
                <a:cs typeface="Times New Roman"/>
              </a:rPr>
              <a:t>c(t)= inverse Lap[C(s)]</a:t>
            </a: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75</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graphicFrame>
        <p:nvGraphicFramePr>
          <p:cNvPr id="6" name="Object 5"/>
          <p:cNvGraphicFramePr>
            <a:graphicFrameLocks noGrp="1" noChangeAspect="1"/>
          </p:cNvGraphicFramePr>
          <p:nvPr>
            <p:extLst>
              <p:ext uri="{D42A27DB-BD31-4B8C-83A1-F6EECF244321}">
                <p14:modId xmlns:p14="http://schemas.microsoft.com/office/powerpoint/2010/main" val="519794119"/>
              </p:ext>
            </p:extLst>
          </p:nvPr>
        </p:nvGraphicFramePr>
        <p:xfrm>
          <a:off x="1763688" y="2996952"/>
          <a:ext cx="3379788" cy="938659"/>
        </p:xfrm>
        <a:graphic>
          <a:graphicData uri="http://schemas.openxmlformats.org/presentationml/2006/ole">
            <mc:AlternateContent xmlns:mc="http://schemas.openxmlformats.org/markup-compatibility/2006">
              <mc:Choice xmlns:v="urn:schemas-microsoft-com:vml" Requires="v">
                <p:oleObj spid="_x0000_s28712" name="Equation" r:id="rId3" imgW="1307880" imgH="419040" progId="Equation.DSMT4">
                  <p:embed/>
                </p:oleObj>
              </mc:Choice>
              <mc:Fallback>
                <p:oleObj name="Equation" r:id="rId3" imgW="1307880" imgH="419040" progId="Equation.DSMT4">
                  <p:embed/>
                  <p:pic>
                    <p:nvPicPr>
                      <p:cNvPr id="0" name="Object 5"/>
                      <p:cNvPicPr>
                        <a:picLocks noGrp="1" noChangeAspect="1" noChangeArrowheads="1"/>
                      </p:cNvPicPr>
                      <p:nvPr/>
                    </p:nvPicPr>
                    <p:blipFill>
                      <a:blip r:embed="rId4"/>
                      <a:srcRect/>
                      <a:stretch>
                        <a:fillRect/>
                      </a:stretch>
                    </p:blipFill>
                    <p:spPr bwMode="auto">
                      <a:xfrm>
                        <a:off x="1763688" y="2996952"/>
                        <a:ext cx="3379788" cy="9386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69584350"/>
      </p:ext>
    </p:extLst>
  </p:cSld>
  <p:clrMapOvr>
    <a:masterClrMapping/>
  </p:clrMapOvr>
  <p:transition spd="slow">
    <p:cov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229600" cy="5616624"/>
          </a:xfrm>
        </p:spPr>
        <p:txBody>
          <a:bodyPr>
            <a:noAutofit/>
          </a:bodyPr>
          <a:lstStyle/>
          <a:p>
            <a:pPr marL="109728" indent="0" algn="just">
              <a:buNone/>
            </a:pPr>
            <a:r>
              <a:rPr lang="en-GB" sz="2400" b="1" dirty="0" smtClean="0">
                <a:latin typeface="Book Antiqua" pitchFamily="18" charset="0"/>
              </a:rPr>
              <a:t>Time domain specification</a:t>
            </a:r>
          </a:p>
          <a:p>
            <a:pPr algn="just">
              <a:buClrTx/>
              <a:buFont typeface="Wingdings" pitchFamily="2" charset="2"/>
              <a:buChar char="Ø"/>
            </a:pPr>
            <a:r>
              <a:rPr lang="en-GB" sz="2400" dirty="0" smtClean="0">
                <a:latin typeface="Book Antiqua" pitchFamily="18" charset="0"/>
              </a:rPr>
              <a:t>For specifying the desired performance characteristics of a measurement system</a:t>
            </a:r>
          </a:p>
          <a:p>
            <a:pPr algn="just">
              <a:buClrTx/>
              <a:buFont typeface="Wingdings" pitchFamily="2" charset="2"/>
              <a:buChar char="Ø"/>
            </a:pPr>
            <a:r>
              <a:rPr lang="en-GB" sz="2400" dirty="0" smtClean="0">
                <a:latin typeface="Book Antiqua" pitchFamily="18" charset="0"/>
              </a:rPr>
              <a:t>These characteristics of a system of any order may be specified in terms of transient response to a unit step input signal</a:t>
            </a:r>
          </a:p>
          <a:p>
            <a:pPr algn="just">
              <a:buClrTx/>
              <a:buFont typeface="Wingdings" pitchFamily="2" charset="2"/>
              <a:buChar char="Ø"/>
            </a:pPr>
            <a:r>
              <a:rPr lang="en-GB" sz="2400" dirty="0" smtClean="0">
                <a:latin typeface="Book Antiqua" pitchFamily="18" charset="0"/>
              </a:rPr>
              <a:t>The response of a second order system for a unit input is, </a:t>
            </a: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marL="109728" indent="0" algn="just">
              <a:buClrTx/>
              <a:buNone/>
            </a:pPr>
            <a:endParaRPr lang="en-GB" sz="2400" dirty="0">
              <a:latin typeface="Book Antiqua" pitchFamily="18" charset="0"/>
            </a:endParaRPr>
          </a:p>
          <a:p>
            <a:pPr marL="2544318" lvl="8" indent="-514350" algn="just">
              <a:buClrTx/>
              <a:buFont typeface="+mj-lt"/>
              <a:buAutoNum type="romanLcPeriod"/>
            </a:pPr>
            <a:r>
              <a:rPr lang="en-GB" sz="2400" dirty="0" smtClean="0">
                <a:latin typeface="Book Antiqua" pitchFamily="18" charset="0"/>
              </a:rPr>
              <a:t>Peak overshoot</a:t>
            </a:r>
          </a:p>
          <a:p>
            <a:pPr marL="2544318" lvl="8" indent="-514350" algn="just">
              <a:buClrTx/>
              <a:buFont typeface="+mj-lt"/>
              <a:buAutoNum type="romanLcPeriod"/>
            </a:pPr>
            <a:r>
              <a:rPr lang="en-GB" sz="2400" dirty="0" smtClean="0">
                <a:latin typeface="Book Antiqua" pitchFamily="18" charset="0"/>
              </a:rPr>
              <a:t>Settling time</a:t>
            </a:r>
          </a:p>
          <a:p>
            <a:pPr marL="2544318" lvl="8" indent="-514350" algn="just">
              <a:buClrTx/>
              <a:buFont typeface="+mj-lt"/>
              <a:buAutoNum type="romanLcPeriod"/>
            </a:pPr>
            <a:r>
              <a:rPr lang="en-GB" sz="2400" dirty="0" smtClean="0">
                <a:latin typeface="Book Antiqua" pitchFamily="18" charset="0"/>
              </a:rPr>
              <a:t>Steady state error</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smtClean="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76</a:t>
            </a:fld>
            <a:endParaRPr lang="en-GB"/>
          </a:p>
        </p:txBody>
      </p:sp>
      <p:sp>
        <p:nvSpPr>
          <p:cNvPr id="5" name="Title 4"/>
          <p:cNvSpPr>
            <a:spLocks noGrp="1"/>
          </p:cNvSpPr>
          <p:nvPr>
            <p:ph type="title"/>
          </p:nvPr>
        </p:nvSpPr>
        <p:spPr>
          <a:xfrm>
            <a:off x="467544" y="116632"/>
            <a:ext cx="8229600" cy="43204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graphicFrame>
        <p:nvGraphicFramePr>
          <p:cNvPr id="6" name="Object 5"/>
          <p:cNvGraphicFramePr>
            <a:graphicFrameLocks noGrp="1" noChangeAspect="1"/>
          </p:cNvGraphicFramePr>
          <p:nvPr>
            <p:extLst>
              <p:ext uri="{D42A27DB-BD31-4B8C-83A1-F6EECF244321}">
                <p14:modId xmlns:p14="http://schemas.microsoft.com/office/powerpoint/2010/main" val="1207325259"/>
              </p:ext>
            </p:extLst>
          </p:nvPr>
        </p:nvGraphicFramePr>
        <p:xfrm>
          <a:off x="2555776" y="3429000"/>
          <a:ext cx="3691310" cy="1097044"/>
        </p:xfrm>
        <a:graphic>
          <a:graphicData uri="http://schemas.openxmlformats.org/presentationml/2006/ole">
            <mc:AlternateContent xmlns:mc="http://schemas.openxmlformats.org/markup-compatibility/2006">
              <mc:Choice xmlns:v="urn:schemas-microsoft-com:vml" Requires="v">
                <p:oleObj spid="_x0000_s29738" name="Equation" r:id="rId3" imgW="1434960" imgH="457200" progId="Equation.DSMT4">
                  <p:embed/>
                </p:oleObj>
              </mc:Choice>
              <mc:Fallback>
                <p:oleObj name="Equation" r:id="rId3" imgW="1434960" imgH="457200" progId="Equation.DSMT4">
                  <p:embed/>
                  <p:pic>
                    <p:nvPicPr>
                      <p:cNvPr id="0" name="Object 5"/>
                      <p:cNvPicPr>
                        <a:picLocks noGrp="1" noChangeAspect="1" noChangeArrowheads="1"/>
                      </p:cNvPicPr>
                      <p:nvPr/>
                    </p:nvPicPr>
                    <p:blipFill>
                      <a:blip r:embed="rId4"/>
                      <a:srcRect/>
                      <a:stretch>
                        <a:fillRect/>
                      </a:stretch>
                    </p:blipFill>
                    <p:spPr bwMode="auto">
                      <a:xfrm>
                        <a:off x="2555776" y="3429000"/>
                        <a:ext cx="3691310" cy="10970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42470858"/>
      </p:ext>
    </p:extLst>
  </p:cSld>
  <p:clrMapOvr>
    <a:masterClrMapping/>
  </p:clrMapOvr>
  <p:transition spd="slow">
    <p:cov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6712"/>
            <a:ext cx="8229600" cy="4525963"/>
          </a:xfrm>
        </p:spPr>
        <p:txBody>
          <a:bodyPr/>
          <a:lstStyle/>
          <a:p>
            <a:pPr marL="109728" indent="0">
              <a:buNone/>
            </a:pPr>
            <a:endParaRPr lang="en-GB" dirty="0" smtClean="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77</a:t>
            </a:fld>
            <a:endParaRPr lang="en-GB"/>
          </a:p>
        </p:txBody>
      </p:sp>
      <p:sp>
        <p:nvSpPr>
          <p:cNvPr id="5" name="Title 4"/>
          <p:cNvSpPr>
            <a:spLocks noGrp="1"/>
          </p:cNvSpPr>
          <p:nvPr>
            <p:ph type="title"/>
          </p:nvPr>
        </p:nvSpPr>
        <p:spPr>
          <a:xfrm>
            <a:off x="457200" y="188640"/>
            <a:ext cx="8229600" cy="41805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307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520"/>
          <a:stretch/>
        </p:blipFill>
        <p:spPr bwMode="auto">
          <a:xfrm>
            <a:off x="323528" y="908720"/>
            <a:ext cx="849717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96663"/>
      </p:ext>
    </p:extLst>
  </p:cSld>
  <p:clrMapOvr>
    <a:masterClrMapping/>
  </p:clrMapOvr>
  <p:transition spd="slow">
    <p:cov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400600"/>
          </a:xfrm>
        </p:spPr>
        <p:txBody>
          <a:bodyPr>
            <a:noAutofit/>
          </a:bodyPr>
          <a:lstStyle/>
          <a:p>
            <a:pPr algn="just">
              <a:buClrTx/>
              <a:buFont typeface="Wingdings" pitchFamily="2" charset="2"/>
              <a:buChar char="Ø"/>
            </a:pPr>
            <a:r>
              <a:rPr lang="en-GB" sz="2400" b="1" dirty="0" smtClean="0">
                <a:solidFill>
                  <a:srgbClr val="000000"/>
                </a:solidFill>
                <a:latin typeface="Book Antiqua" pitchFamily="18" charset="0"/>
              </a:rPr>
              <a:t>Settling </a:t>
            </a:r>
            <a:r>
              <a:rPr lang="en-GB" sz="2400" b="1" dirty="0">
                <a:solidFill>
                  <a:srgbClr val="000000"/>
                </a:solidFill>
                <a:latin typeface="Book Antiqua" pitchFamily="18" charset="0"/>
              </a:rPr>
              <a:t>time: </a:t>
            </a:r>
            <a:r>
              <a:rPr lang="en-GB" sz="2400" dirty="0">
                <a:solidFill>
                  <a:srgbClr val="000000"/>
                </a:solidFill>
                <a:latin typeface="Book Antiqua" pitchFamily="18" charset="0"/>
              </a:rPr>
              <a:t>The time taken for a measuring or </a:t>
            </a:r>
            <a:r>
              <a:rPr lang="en-GB" sz="2400" dirty="0" smtClean="0">
                <a:solidFill>
                  <a:srgbClr val="000000"/>
                </a:solidFill>
                <a:latin typeface="Book Antiqua" pitchFamily="18" charset="0"/>
              </a:rPr>
              <a:t>control</a:t>
            </a:r>
            <a:r>
              <a:rPr lang="en-GB" sz="2400" b="1" dirty="0" smtClean="0">
                <a:solidFill>
                  <a:srgbClr val="000000"/>
                </a:solidFill>
                <a:latin typeface="Book Antiqua" pitchFamily="18" charset="0"/>
              </a:rPr>
              <a:t> </a:t>
            </a:r>
            <a:r>
              <a:rPr lang="en-GB" sz="2400" dirty="0" smtClean="0">
                <a:solidFill>
                  <a:srgbClr val="000000"/>
                </a:solidFill>
                <a:latin typeface="Book Antiqua" pitchFamily="18" charset="0"/>
              </a:rPr>
              <a:t>instrument </a:t>
            </a:r>
            <a:r>
              <a:rPr lang="en-GB" sz="2400" dirty="0">
                <a:solidFill>
                  <a:srgbClr val="000000"/>
                </a:solidFill>
                <a:latin typeface="Book Antiqua" pitchFamily="18" charset="0"/>
              </a:rPr>
              <a:t>to get within a certain distance of a </a:t>
            </a:r>
            <a:r>
              <a:rPr lang="en-GB" sz="2400" dirty="0" smtClean="0">
                <a:solidFill>
                  <a:srgbClr val="000000"/>
                </a:solidFill>
                <a:latin typeface="Book Antiqua" pitchFamily="18" charset="0"/>
              </a:rPr>
              <a:t>new equilibrium </a:t>
            </a:r>
            <a:r>
              <a:rPr lang="en-GB" sz="2400" dirty="0">
                <a:solidFill>
                  <a:srgbClr val="000000"/>
                </a:solidFill>
                <a:latin typeface="Book Antiqua" pitchFamily="18" charset="0"/>
              </a:rPr>
              <a:t>value without subsequently deviating from </a:t>
            </a:r>
            <a:r>
              <a:rPr lang="en-GB" sz="2400" dirty="0" smtClean="0">
                <a:solidFill>
                  <a:srgbClr val="000000"/>
                </a:solidFill>
                <a:latin typeface="Book Antiqua" pitchFamily="18" charset="0"/>
              </a:rPr>
              <a:t> it </a:t>
            </a:r>
            <a:r>
              <a:rPr lang="en-GB" sz="2400" dirty="0">
                <a:solidFill>
                  <a:srgbClr val="000000"/>
                </a:solidFill>
                <a:latin typeface="Book Antiqua" pitchFamily="18" charset="0"/>
              </a:rPr>
              <a:t>by that amount </a:t>
            </a:r>
          </a:p>
          <a:p>
            <a:pPr algn="just">
              <a:buClrTx/>
              <a:buFont typeface="Wingdings" pitchFamily="2" charset="2"/>
              <a:buChar char="Ø"/>
            </a:pPr>
            <a:r>
              <a:rPr lang="en-GB" sz="2400" b="1" dirty="0" smtClean="0">
                <a:solidFill>
                  <a:srgbClr val="000000"/>
                </a:solidFill>
                <a:latin typeface="Book Antiqua" pitchFamily="18" charset="0"/>
              </a:rPr>
              <a:t>Rise </a:t>
            </a:r>
            <a:r>
              <a:rPr lang="en-GB" sz="2400" b="1" dirty="0">
                <a:solidFill>
                  <a:srgbClr val="000000"/>
                </a:solidFill>
                <a:latin typeface="Book Antiqua" pitchFamily="18" charset="0"/>
              </a:rPr>
              <a:t>time: </a:t>
            </a:r>
            <a:r>
              <a:rPr lang="en-GB" sz="2400" dirty="0">
                <a:solidFill>
                  <a:srgbClr val="000000"/>
                </a:solidFill>
                <a:latin typeface="Book Antiqua" pitchFamily="18" charset="0"/>
              </a:rPr>
              <a:t>The time required for a pulse to rise from </a:t>
            </a:r>
            <a:r>
              <a:rPr lang="en-GB" sz="2400" dirty="0" smtClean="0">
                <a:solidFill>
                  <a:srgbClr val="000000"/>
                </a:solidFill>
                <a:latin typeface="Book Antiqua" pitchFamily="18" charset="0"/>
              </a:rPr>
              <a:t>10 per </a:t>
            </a:r>
            <a:r>
              <a:rPr lang="en-GB" sz="2400" dirty="0">
                <a:solidFill>
                  <a:srgbClr val="000000"/>
                </a:solidFill>
                <a:latin typeface="Book Antiqua" pitchFamily="18" charset="0"/>
              </a:rPr>
              <a:t>cent to 90 per cent of its steady value </a:t>
            </a:r>
          </a:p>
          <a:p>
            <a:pPr algn="just">
              <a:buClrTx/>
              <a:buFont typeface="Wingdings" pitchFamily="2" charset="2"/>
              <a:buChar char="Ø"/>
            </a:pPr>
            <a:r>
              <a:rPr lang="en-GB" sz="2400" b="1" dirty="0" smtClean="0">
                <a:solidFill>
                  <a:srgbClr val="000000"/>
                </a:solidFill>
                <a:latin typeface="Book Antiqua" pitchFamily="18" charset="0"/>
              </a:rPr>
              <a:t>The </a:t>
            </a:r>
            <a:r>
              <a:rPr lang="en-GB" sz="2400" b="1" dirty="0">
                <a:solidFill>
                  <a:srgbClr val="000000"/>
                </a:solidFill>
                <a:latin typeface="Book Antiqua" pitchFamily="18" charset="0"/>
              </a:rPr>
              <a:t>delay time </a:t>
            </a:r>
            <a:r>
              <a:rPr lang="en-GB" sz="2400" dirty="0">
                <a:solidFill>
                  <a:srgbClr val="000000"/>
                </a:solidFill>
                <a:latin typeface="Book Antiqua" pitchFamily="18" charset="0"/>
              </a:rPr>
              <a:t>is the time required for the </a:t>
            </a:r>
            <a:r>
              <a:rPr lang="en-GB" sz="2400" dirty="0" smtClean="0">
                <a:solidFill>
                  <a:srgbClr val="000000"/>
                </a:solidFill>
                <a:latin typeface="Book Antiqua" pitchFamily="18" charset="0"/>
              </a:rPr>
              <a:t>response to </a:t>
            </a:r>
            <a:r>
              <a:rPr lang="en-GB" sz="2400" dirty="0">
                <a:solidFill>
                  <a:srgbClr val="000000"/>
                </a:solidFill>
                <a:latin typeface="Book Antiqua" pitchFamily="18" charset="0"/>
              </a:rPr>
              <a:t>reach half the final value the very first time. </a:t>
            </a:r>
          </a:p>
          <a:p>
            <a:pPr algn="just">
              <a:buClrTx/>
              <a:buFont typeface="Wingdings" pitchFamily="2" charset="2"/>
              <a:buChar char="Ø"/>
            </a:pPr>
            <a:r>
              <a:rPr lang="en-GB" sz="2400" b="1" dirty="0" smtClean="0">
                <a:solidFill>
                  <a:srgbClr val="000000"/>
                </a:solidFill>
                <a:latin typeface="Book Antiqua" pitchFamily="18" charset="0"/>
              </a:rPr>
              <a:t>The </a:t>
            </a:r>
            <a:r>
              <a:rPr lang="en-GB" sz="2400" b="1" dirty="0">
                <a:solidFill>
                  <a:srgbClr val="000000"/>
                </a:solidFill>
                <a:latin typeface="Book Antiqua" pitchFamily="18" charset="0"/>
              </a:rPr>
              <a:t>peak time </a:t>
            </a:r>
            <a:r>
              <a:rPr lang="en-GB" sz="2400" dirty="0">
                <a:solidFill>
                  <a:srgbClr val="000000"/>
                </a:solidFill>
                <a:latin typeface="Book Antiqua" pitchFamily="18" charset="0"/>
              </a:rPr>
              <a:t>is the time required for the response </a:t>
            </a:r>
            <a:r>
              <a:rPr lang="en-GB" sz="2400" dirty="0" smtClean="0">
                <a:solidFill>
                  <a:srgbClr val="000000"/>
                </a:solidFill>
                <a:latin typeface="Book Antiqua" pitchFamily="18" charset="0"/>
              </a:rPr>
              <a:t>to reach </a:t>
            </a:r>
            <a:r>
              <a:rPr lang="en-GB" sz="2400" dirty="0">
                <a:solidFill>
                  <a:srgbClr val="000000"/>
                </a:solidFill>
                <a:latin typeface="Book Antiqua" pitchFamily="18" charset="0"/>
              </a:rPr>
              <a:t>the first peak of the overshoot. </a:t>
            </a:r>
          </a:p>
          <a:p>
            <a:pPr algn="just">
              <a:buClrTx/>
              <a:buFont typeface="Wingdings" pitchFamily="2" charset="2"/>
              <a:buChar char="Ø"/>
            </a:pPr>
            <a:r>
              <a:rPr lang="en-GB" sz="2400" b="1" dirty="0" smtClean="0">
                <a:solidFill>
                  <a:srgbClr val="000000"/>
                </a:solidFill>
                <a:latin typeface="Book Antiqua" pitchFamily="18" charset="0"/>
              </a:rPr>
              <a:t>Steady </a:t>
            </a:r>
            <a:r>
              <a:rPr lang="en-GB" sz="2400" b="1" dirty="0">
                <a:solidFill>
                  <a:srgbClr val="000000"/>
                </a:solidFill>
                <a:latin typeface="Book Antiqua" pitchFamily="18" charset="0"/>
              </a:rPr>
              <a:t>state error: </a:t>
            </a:r>
            <a:r>
              <a:rPr lang="en-GB" sz="2400" dirty="0">
                <a:solidFill>
                  <a:srgbClr val="000000"/>
                </a:solidFill>
                <a:latin typeface="Book Antiqua" pitchFamily="18" charset="0"/>
              </a:rPr>
              <a:t>If the output of a control system </a:t>
            </a:r>
            <a:r>
              <a:rPr lang="en-GB" sz="2400" dirty="0" smtClean="0">
                <a:solidFill>
                  <a:srgbClr val="000000"/>
                </a:solidFill>
                <a:latin typeface="Book Antiqua" pitchFamily="18" charset="0"/>
              </a:rPr>
              <a:t>at steady </a:t>
            </a:r>
            <a:r>
              <a:rPr lang="en-GB" sz="2400" dirty="0">
                <a:solidFill>
                  <a:srgbClr val="000000"/>
                </a:solidFill>
                <a:latin typeface="Book Antiqua" pitchFamily="18" charset="0"/>
              </a:rPr>
              <a:t>state does not exactly match with the input, </a:t>
            </a:r>
            <a:r>
              <a:rPr lang="en-GB" sz="2400" dirty="0" smtClean="0">
                <a:solidFill>
                  <a:srgbClr val="000000"/>
                </a:solidFill>
                <a:latin typeface="Book Antiqua" pitchFamily="18" charset="0"/>
              </a:rPr>
              <a:t>the system </a:t>
            </a:r>
            <a:r>
              <a:rPr lang="en-GB" sz="2400" dirty="0">
                <a:solidFill>
                  <a:srgbClr val="000000"/>
                </a:solidFill>
                <a:latin typeface="Book Antiqua" pitchFamily="18" charset="0"/>
              </a:rPr>
              <a:t>is said to have steady state error </a:t>
            </a:r>
            <a:r>
              <a:rPr lang="en-GB" sz="2400" dirty="0" smtClean="0">
                <a:solidFill>
                  <a:srgbClr val="000000"/>
                </a:solidFill>
                <a:latin typeface="Book Antiqua" pitchFamily="18" charset="0"/>
              </a:rPr>
              <a:t> </a:t>
            </a: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78</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2050481739"/>
      </p:ext>
    </p:extLst>
  </p:cSld>
  <p:clrMapOvr>
    <a:masterClrMapping/>
  </p:clrMapOvr>
  <p:transition spd="slow">
    <p:cove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764704"/>
            <a:ext cx="8229600" cy="5688632"/>
          </a:xfrm>
        </p:spPr>
        <p:txBody>
          <a:bodyPr/>
          <a:lstStyle/>
          <a:p>
            <a:pPr marL="109728" lvl="0" indent="0" algn="ctr">
              <a:buClr>
                <a:srgbClr val="2DA2BF"/>
              </a:buClr>
              <a:buNone/>
            </a:pPr>
            <a:r>
              <a:rPr lang="en-GB" sz="2800" b="1" dirty="0">
                <a:solidFill>
                  <a:prstClr val="black"/>
                </a:solidFill>
                <a:latin typeface="Book Antiqua" pitchFamily="18" charset="0"/>
              </a:rPr>
              <a:t>Standard Test </a:t>
            </a:r>
            <a:r>
              <a:rPr lang="en-GB" sz="2800" b="1" dirty="0" smtClean="0">
                <a:solidFill>
                  <a:prstClr val="black"/>
                </a:solidFill>
                <a:latin typeface="Book Antiqua" pitchFamily="18" charset="0"/>
              </a:rPr>
              <a:t>Signals</a:t>
            </a:r>
          </a:p>
          <a:p>
            <a:pPr marL="109728" lvl="0" indent="0" algn="ctr">
              <a:buClr>
                <a:srgbClr val="2DA2BF"/>
              </a:buClr>
              <a:buNone/>
            </a:pPr>
            <a:endParaRPr lang="en-GB" sz="2800" b="1" dirty="0">
              <a:solidFill>
                <a:prstClr val="black"/>
              </a:solidFill>
              <a:latin typeface="Book Antiqua" pitchFamily="18" charset="0"/>
            </a:endParaRP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79</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
        <p:nvSpPr>
          <p:cNvPr id="6" name="Content Placeholder 2"/>
          <p:cNvSpPr>
            <a:spLocks noGrp="1"/>
          </p:cNvSpPr>
          <p:nvPr/>
        </p:nvSpPr>
        <p:spPr>
          <a:xfrm>
            <a:off x="179512" y="1340768"/>
            <a:ext cx="4752528"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smtClean="0">
                <a:ln>
                  <a:noFill/>
                </a:ln>
                <a:solidFill>
                  <a:sysClr val="windowText" lastClr="000000"/>
                </a:solidFill>
                <a:effectLst/>
                <a:uLnTx/>
                <a:uFillTx/>
                <a:latin typeface="Book Antiqua" pitchFamily="18" charset="0"/>
              </a:rPr>
              <a:t>Impulse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The impulse signal imitate the sudden shock characteristic of actual input signal.    </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457200" marR="0" lvl="1" indent="0" algn="just" defTabSz="914400" rtl="0" eaLnBrk="1" fontAlgn="auto" latinLnBrk="0" hangingPunct="1">
              <a:lnSpc>
                <a:spcPct val="100000"/>
              </a:lnSpc>
              <a:spcBef>
                <a:spcPct val="20000"/>
              </a:spcBef>
              <a:spcAft>
                <a:spcPts val="0"/>
              </a:spcAft>
              <a:buClrTx/>
              <a:buSzTx/>
              <a:buNone/>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If A=1, the impulse signal is called unit impulse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58033660"/>
              </p:ext>
            </p:extLst>
          </p:nvPr>
        </p:nvGraphicFramePr>
        <p:xfrm>
          <a:off x="899592" y="3140968"/>
          <a:ext cx="2943225" cy="1062038"/>
        </p:xfrm>
        <a:graphic>
          <a:graphicData uri="http://schemas.openxmlformats.org/presentationml/2006/ole">
            <mc:AlternateContent xmlns:mc="http://schemas.openxmlformats.org/markup-compatibility/2006">
              <mc:Choice xmlns:v="urn:schemas-microsoft-com:vml" Requires="v">
                <p:oleObj spid="_x0000_s17452" name="Equation" r:id="rId3" imgW="1091880" imgH="393480" progId="Equation.DSMT4">
                  <p:embed/>
                </p:oleObj>
              </mc:Choice>
              <mc:Fallback>
                <p:oleObj name="Equation" r:id="rId3" imgW="1091880" imgH="39348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140968"/>
                        <a:ext cx="294322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220072" y="1700809"/>
            <a:ext cx="3358656" cy="4032448"/>
            <a:chOff x="6161642" y="2160566"/>
            <a:chExt cx="2874854" cy="2683427"/>
          </a:xfrm>
        </p:grpSpPr>
        <p:grpSp>
          <p:nvGrpSpPr>
            <p:cNvPr id="9" name="Group 8"/>
            <p:cNvGrpSpPr/>
            <p:nvPr/>
          </p:nvGrpSpPr>
          <p:grpSpPr>
            <a:xfrm>
              <a:off x="6161642" y="2160566"/>
              <a:ext cx="2874854" cy="2683427"/>
              <a:chOff x="4860032" y="2160566"/>
              <a:chExt cx="2874854" cy="2683427"/>
            </a:xfrm>
          </p:grpSpPr>
          <p:cxnSp>
            <p:nvCxnSpPr>
              <p:cNvPr id="11" name="Straight Arrow Connector 10"/>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2" name="Straight Arrow Connector 11"/>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3"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0</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4"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5" name="TextBox 9"/>
              <p:cNvSpPr txBox="1"/>
              <p:nvPr/>
            </p:nvSpPr>
            <p:spPr>
              <a:xfrm>
                <a:off x="5141472" y="2160566"/>
                <a:ext cx="5245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smtClean="0">
                    <a:ln>
                      <a:noFill/>
                    </a:ln>
                    <a:solidFill>
                      <a:sysClr val="windowText" lastClr="000000"/>
                    </a:solidFill>
                    <a:effectLst/>
                    <a:uLnTx/>
                    <a:uFillTx/>
                    <a:latin typeface="Calibri"/>
                    <a:ea typeface="+mn-ea"/>
                    <a:cs typeface="+mn-cs"/>
                  </a:rPr>
                  <a:t>δ</a:t>
                </a: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6" name="TextBox 12"/>
              <p:cNvSpPr txBox="1"/>
              <p:nvPr/>
            </p:nvSpPr>
            <p:spPr>
              <a:xfrm>
                <a:off x="5040147" y="3034691"/>
                <a:ext cx="3177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A</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cxnSp>
          <p:nvCxnSpPr>
            <p:cNvPr id="10" name="Straight Arrow Connector 9"/>
            <p:cNvCxnSpPr/>
            <p:nvPr/>
          </p:nvCxnSpPr>
          <p:spPr>
            <a:xfrm flipV="1">
              <a:off x="6739268" y="3138235"/>
              <a:ext cx="0" cy="1165983"/>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063719006"/>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544616"/>
          </a:xfrm>
        </p:spPr>
        <p:txBody>
          <a:bodyPr>
            <a:normAutofit/>
          </a:bodyPr>
          <a:lstStyle/>
          <a:p>
            <a:pPr marL="584200" marR="9205" lvl="0" indent="-342900" algn="just">
              <a:spcBef>
                <a:spcPts val="55"/>
              </a:spcBef>
              <a:buClrTx/>
              <a:buSzTx/>
              <a:buFont typeface="Wingdings" pitchFamily="2" charset="2"/>
              <a:buChar char="Ø"/>
            </a:pPr>
            <a:r>
              <a:rPr lang="en-GB" sz="2400" dirty="0">
                <a:latin typeface="Book Antiqua" pitchFamily="18" charset="0"/>
                <a:cs typeface="Times New Roman"/>
              </a:rPr>
              <a:t>In</a:t>
            </a:r>
            <a:r>
              <a:rPr lang="en-GB" sz="2400" spc="88" dirty="0">
                <a:latin typeface="Book Antiqua" pitchFamily="18" charset="0"/>
                <a:cs typeface="Times New Roman"/>
              </a:rPr>
              <a:t> </a:t>
            </a:r>
            <a:r>
              <a:rPr lang="en-GB" sz="2400" dirty="0">
                <a:latin typeface="Book Antiqua" pitchFamily="18" charset="0"/>
                <a:cs typeface="Times New Roman"/>
              </a:rPr>
              <a:t>contrast</a:t>
            </a:r>
            <a:r>
              <a:rPr lang="en-GB" sz="2400" spc="-44" dirty="0">
                <a:latin typeface="Book Antiqua" pitchFamily="18" charset="0"/>
                <a:cs typeface="Times New Roman"/>
              </a:rPr>
              <a:t> </a:t>
            </a:r>
            <a:r>
              <a:rPr lang="en-GB" sz="2400" dirty="0">
                <a:latin typeface="Book Antiqua" pitchFamily="18" charset="0"/>
                <a:cs typeface="Times New Roman"/>
              </a:rPr>
              <a:t>to</a:t>
            </a:r>
            <a:r>
              <a:rPr lang="en-GB" sz="2400" spc="88" dirty="0">
                <a:latin typeface="Book Antiqua" pitchFamily="18" charset="0"/>
                <a:cs typeface="Times New Roman"/>
              </a:rPr>
              <a:t> </a:t>
            </a:r>
            <a:r>
              <a:rPr lang="en-GB" sz="2400" dirty="0">
                <a:latin typeface="Book Antiqua" pitchFamily="18" charset="0"/>
                <a:cs typeface="Times New Roman"/>
              </a:rPr>
              <a:t>an</a:t>
            </a:r>
            <a:r>
              <a:rPr lang="en-GB" sz="2400" spc="83" dirty="0">
                <a:latin typeface="Book Antiqua" pitchFamily="18" charset="0"/>
                <a:cs typeface="Times New Roman"/>
              </a:rPr>
              <a:t> </a:t>
            </a:r>
            <a:r>
              <a:rPr lang="en-GB" sz="2400" dirty="0">
                <a:latin typeface="Book Antiqua" pitchFamily="18" charset="0"/>
                <a:cs typeface="Times New Roman"/>
              </a:rPr>
              <a:t>open-loop</a:t>
            </a:r>
            <a:r>
              <a:rPr lang="en-GB" sz="2400" spc="-42" dirty="0">
                <a:latin typeface="Book Antiqua" pitchFamily="18" charset="0"/>
                <a:cs typeface="Times New Roman"/>
              </a:rPr>
              <a:t> </a:t>
            </a:r>
            <a:r>
              <a:rPr lang="en-GB" sz="2400" dirty="0">
                <a:latin typeface="Book Antiqua" pitchFamily="18" charset="0"/>
                <a:cs typeface="Times New Roman"/>
              </a:rPr>
              <a:t>control</a:t>
            </a:r>
            <a:r>
              <a:rPr lang="en-GB" sz="2400" spc="234" dirty="0">
                <a:latin typeface="Book Antiqua" pitchFamily="18" charset="0"/>
                <a:cs typeface="Times New Roman"/>
              </a:rPr>
              <a:t> </a:t>
            </a:r>
            <a:r>
              <a:rPr lang="en-GB" sz="2400" dirty="0">
                <a:latin typeface="Book Antiqua" pitchFamily="18" charset="0"/>
                <a:cs typeface="Times New Roman"/>
              </a:rPr>
              <a:t>system,</a:t>
            </a:r>
            <a:r>
              <a:rPr lang="en-GB" sz="2400" spc="76" dirty="0">
                <a:latin typeface="Book Antiqua" pitchFamily="18" charset="0"/>
                <a:cs typeface="Times New Roman"/>
              </a:rPr>
              <a:t> </a:t>
            </a:r>
            <a:r>
              <a:rPr lang="en-GB" sz="2400" dirty="0">
                <a:latin typeface="Book Antiqua" pitchFamily="18" charset="0"/>
                <a:cs typeface="Times New Roman"/>
              </a:rPr>
              <a:t>a</a:t>
            </a:r>
            <a:r>
              <a:rPr lang="en-GB" sz="2400" spc="33" dirty="0">
                <a:latin typeface="Book Antiqua" pitchFamily="18" charset="0"/>
                <a:cs typeface="Times New Roman"/>
              </a:rPr>
              <a:t> </a:t>
            </a:r>
            <a:r>
              <a:rPr lang="en-GB" sz="2400" dirty="0">
                <a:latin typeface="Book Antiqua" pitchFamily="18" charset="0"/>
                <a:cs typeface="Times New Roman"/>
              </a:rPr>
              <a:t>closed-loop</a:t>
            </a:r>
            <a:r>
              <a:rPr lang="en-GB" sz="2400" spc="-37" dirty="0">
                <a:latin typeface="Book Antiqua" pitchFamily="18" charset="0"/>
                <a:cs typeface="Times New Roman"/>
              </a:rPr>
              <a:t> </a:t>
            </a:r>
            <a:r>
              <a:rPr lang="en-GB" sz="2400" dirty="0">
                <a:latin typeface="Book Antiqua" pitchFamily="18" charset="0"/>
                <a:cs typeface="Times New Roman"/>
              </a:rPr>
              <a:t>control</a:t>
            </a:r>
            <a:r>
              <a:rPr lang="en-GB" sz="2400" spc="234" dirty="0">
                <a:latin typeface="Book Antiqua" pitchFamily="18" charset="0"/>
                <a:cs typeface="Times New Roman"/>
              </a:rPr>
              <a:t> </a:t>
            </a:r>
            <a:r>
              <a:rPr lang="en-GB" sz="2400" dirty="0">
                <a:latin typeface="Book Antiqua" pitchFamily="18" charset="0"/>
                <a:cs typeface="Times New Roman"/>
              </a:rPr>
              <a:t>system</a:t>
            </a:r>
            <a:r>
              <a:rPr lang="en-GB" sz="2400" spc="146" dirty="0">
                <a:latin typeface="Book Antiqua" pitchFamily="18" charset="0"/>
                <a:cs typeface="Times New Roman"/>
              </a:rPr>
              <a:t> </a:t>
            </a:r>
            <a:r>
              <a:rPr lang="en-GB" sz="2400" dirty="0" smtClean="0">
                <a:latin typeface="Book Antiqua" pitchFamily="18" charset="0"/>
                <a:cs typeface="Times New Roman"/>
              </a:rPr>
              <a:t>utilizes an</a:t>
            </a:r>
            <a:r>
              <a:rPr lang="en-GB" sz="2400" spc="139" dirty="0" smtClean="0">
                <a:latin typeface="Book Antiqua" pitchFamily="18" charset="0"/>
                <a:cs typeface="Times New Roman"/>
              </a:rPr>
              <a:t> </a:t>
            </a:r>
            <a:r>
              <a:rPr lang="en-GB" sz="2400" dirty="0">
                <a:latin typeface="Book Antiqua" pitchFamily="18" charset="0"/>
                <a:cs typeface="Times New Roman"/>
              </a:rPr>
              <a:t>additional</a:t>
            </a:r>
            <a:r>
              <a:rPr lang="en-GB" sz="2400" spc="12" dirty="0">
                <a:latin typeface="Book Antiqua" pitchFamily="18" charset="0"/>
                <a:cs typeface="Times New Roman"/>
              </a:rPr>
              <a:t> </a:t>
            </a:r>
            <a:r>
              <a:rPr lang="en-GB" sz="2400" dirty="0">
                <a:latin typeface="Book Antiqua" pitchFamily="18" charset="0"/>
                <a:cs typeface="Times New Roman"/>
              </a:rPr>
              <a:t>measure</a:t>
            </a:r>
            <a:r>
              <a:rPr lang="en-GB" sz="2400" spc="46" dirty="0">
                <a:latin typeface="Book Antiqua" pitchFamily="18" charset="0"/>
                <a:cs typeface="Times New Roman"/>
              </a:rPr>
              <a:t> </a:t>
            </a:r>
            <a:r>
              <a:rPr lang="en-GB" sz="2400" dirty="0">
                <a:latin typeface="Book Antiqua" pitchFamily="18" charset="0"/>
                <a:cs typeface="Times New Roman"/>
              </a:rPr>
              <a:t>of</a:t>
            </a:r>
            <a:r>
              <a:rPr lang="en-GB" sz="2400" spc="85" dirty="0">
                <a:latin typeface="Book Antiqua" pitchFamily="18" charset="0"/>
                <a:cs typeface="Times New Roman"/>
              </a:rPr>
              <a:t> </a:t>
            </a:r>
            <a:r>
              <a:rPr lang="en-GB" sz="2400" dirty="0">
                <a:latin typeface="Book Antiqua" pitchFamily="18" charset="0"/>
                <a:cs typeface="Times New Roman"/>
              </a:rPr>
              <a:t>the</a:t>
            </a:r>
            <a:r>
              <a:rPr lang="en-GB" sz="2400" spc="194" dirty="0">
                <a:latin typeface="Book Antiqua" pitchFamily="18" charset="0"/>
                <a:cs typeface="Times New Roman"/>
              </a:rPr>
              <a:t> </a:t>
            </a:r>
            <a:r>
              <a:rPr lang="en-GB" sz="2400" dirty="0">
                <a:latin typeface="Book Antiqua" pitchFamily="18" charset="0"/>
                <a:cs typeface="Times New Roman"/>
              </a:rPr>
              <a:t>actual  output</a:t>
            </a:r>
            <a:r>
              <a:rPr lang="en-GB" sz="2400" spc="3" dirty="0">
                <a:latin typeface="Book Antiqua" pitchFamily="18" charset="0"/>
                <a:cs typeface="Times New Roman"/>
              </a:rPr>
              <a:t> </a:t>
            </a:r>
            <a:r>
              <a:rPr lang="en-GB" sz="2400" dirty="0">
                <a:latin typeface="Book Antiqua" pitchFamily="18" charset="0"/>
                <a:cs typeface="Times New Roman"/>
              </a:rPr>
              <a:t>to</a:t>
            </a:r>
            <a:r>
              <a:rPr lang="en-GB" sz="2400" spc="144" dirty="0">
                <a:latin typeface="Book Antiqua" pitchFamily="18" charset="0"/>
                <a:cs typeface="Times New Roman"/>
              </a:rPr>
              <a:t> </a:t>
            </a:r>
            <a:r>
              <a:rPr lang="en-GB" sz="2400" dirty="0">
                <a:latin typeface="Book Antiqua" pitchFamily="18" charset="0"/>
                <a:cs typeface="Times New Roman"/>
              </a:rPr>
              <a:t>compare</a:t>
            </a:r>
            <a:r>
              <a:rPr lang="en-GB" sz="2400" spc="12" dirty="0">
                <a:latin typeface="Book Antiqua" pitchFamily="18" charset="0"/>
                <a:cs typeface="Times New Roman"/>
              </a:rPr>
              <a:t> </a:t>
            </a:r>
            <a:r>
              <a:rPr lang="en-GB" sz="2400" dirty="0">
                <a:latin typeface="Book Antiqua" pitchFamily="18" charset="0"/>
                <a:cs typeface="Times New Roman"/>
              </a:rPr>
              <a:t>the</a:t>
            </a:r>
            <a:r>
              <a:rPr lang="en-GB" sz="2400" spc="194" dirty="0">
                <a:latin typeface="Book Antiqua" pitchFamily="18" charset="0"/>
                <a:cs typeface="Times New Roman"/>
              </a:rPr>
              <a:t> </a:t>
            </a:r>
            <a:r>
              <a:rPr lang="en-GB" sz="2400" dirty="0">
                <a:latin typeface="Book Antiqua" pitchFamily="18" charset="0"/>
                <a:cs typeface="Times New Roman"/>
              </a:rPr>
              <a:t>actual  output</a:t>
            </a:r>
            <a:r>
              <a:rPr lang="en-GB" sz="2400" spc="3" dirty="0">
                <a:latin typeface="Book Antiqua" pitchFamily="18" charset="0"/>
                <a:cs typeface="Times New Roman"/>
              </a:rPr>
              <a:t> </a:t>
            </a:r>
            <a:r>
              <a:rPr lang="en-GB" sz="2400" dirty="0">
                <a:latin typeface="Book Antiqua" pitchFamily="18" charset="0"/>
                <a:cs typeface="Times New Roman"/>
              </a:rPr>
              <a:t>with</a:t>
            </a:r>
            <a:r>
              <a:rPr lang="en-GB" sz="2400" spc="142" dirty="0">
                <a:latin typeface="Book Antiqua" pitchFamily="18" charset="0"/>
                <a:cs typeface="Times New Roman"/>
              </a:rPr>
              <a:t> </a:t>
            </a:r>
            <a:r>
              <a:rPr lang="en-GB" sz="2400" dirty="0">
                <a:latin typeface="Book Antiqua" pitchFamily="18" charset="0"/>
                <a:cs typeface="Times New Roman"/>
              </a:rPr>
              <a:t>the desired </a:t>
            </a:r>
            <a:r>
              <a:rPr lang="en-GB" sz="2400" spc="24" dirty="0">
                <a:latin typeface="Book Antiqua" pitchFamily="18" charset="0"/>
                <a:cs typeface="Times New Roman"/>
              </a:rPr>
              <a:t> </a:t>
            </a:r>
            <a:r>
              <a:rPr lang="en-GB" sz="2400" dirty="0">
                <a:latin typeface="Book Antiqua" pitchFamily="18" charset="0"/>
                <a:cs typeface="Times New Roman"/>
              </a:rPr>
              <a:t>output</a:t>
            </a:r>
            <a:r>
              <a:rPr lang="en-GB" sz="2400" spc="122" dirty="0">
                <a:latin typeface="Book Antiqua" pitchFamily="18" charset="0"/>
                <a:cs typeface="Times New Roman"/>
              </a:rPr>
              <a:t> </a:t>
            </a:r>
            <a:r>
              <a:rPr lang="en-GB" sz="2400" dirty="0">
                <a:latin typeface="Book Antiqua" pitchFamily="18" charset="0"/>
                <a:cs typeface="Times New Roman"/>
              </a:rPr>
              <a:t>respons</a:t>
            </a:r>
            <a:r>
              <a:rPr lang="en-GB" sz="2400" spc="-37" dirty="0">
                <a:latin typeface="Book Antiqua" pitchFamily="18" charset="0"/>
                <a:cs typeface="Times New Roman"/>
              </a:rPr>
              <a:t>e</a:t>
            </a:r>
            <a:r>
              <a:rPr lang="en-GB" sz="2400" dirty="0">
                <a:latin typeface="Book Antiqua" pitchFamily="18" charset="0"/>
                <a:cs typeface="Times New Roman"/>
              </a:rPr>
              <a:t>.</a:t>
            </a:r>
            <a:r>
              <a:rPr lang="en-GB" sz="2400" spc="-97" dirty="0">
                <a:latin typeface="Book Antiqua" pitchFamily="18" charset="0"/>
                <a:cs typeface="Times New Roman"/>
              </a:rPr>
              <a:t> </a:t>
            </a:r>
            <a:r>
              <a:rPr lang="en-GB" sz="2400" spc="-39" dirty="0">
                <a:latin typeface="Book Antiqua" pitchFamily="18" charset="0"/>
                <a:cs typeface="Times New Roman"/>
              </a:rPr>
              <a:t>T</a:t>
            </a:r>
            <a:r>
              <a:rPr lang="en-GB" sz="2400" dirty="0">
                <a:latin typeface="Book Antiqua" pitchFamily="18" charset="0"/>
                <a:cs typeface="Times New Roman"/>
              </a:rPr>
              <a:t>he</a:t>
            </a:r>
            <a:r>
              <a:rPr lang="en-GB" sz="2400" spc="173" dirty="0">
                <a:latin typeface="Book Antiqua" pitchFamily="18" charset="0"/>
                <a:cs typeface="Times New Roman"/>
              </a:rPr>
              <a:t> </a:t>
            </a:r>
            <a:r>
              <a:rPr lang="en-GB" sz="2400" dirty="0">
                <a:latin typeface="Book Antiqua" pitchFamily="18" charset="0"/>
                <a:cs typeface="Times New Roman"/>
              </a:rPr>
              <a:t>measure</a:t>
            </a:r>
            <a:r>
              <a:rPr lang="en-GB" sz="2400" spc="-10" dirty="0">
                <a:latin typeface="Book Antiqua" pitchFamily="18" charset="0"/>
                <a:cs typeface="Times New Roman"/>
              </a:rPr>
              <a:t> </a:t>
            </a:r>
            <a:r>
              <a:rPr lang="en-GB" sz="2400" dirty="0">
                <a:latin typeface="Book Antiqua" pitchFamily="18" charset="0"/>
                <a:cs typeface="Times New Roman"/>
              </a:rPr>
              <a:t>of</a:t>
            </a:r>
            <a:r>
              <a:rPr lang="en-GB" sz="2400" spc="64" dirty="0">
                <a:latin typeface="Book Antiqua" pitchFamily="18" charset="0"/>
                <a:cs typeface="Times New Roman"/>
              </a:rPr>
              <a:t> </a:t>
            </a:r>
            <a:r>
              <a:rPr lang="en-GB" sz="2400" dirty="0">
                <a:latin typeface="Book Antiqua" pitchFamily="18" charset="0"/>
                <a:cs typeface="Times New Roman"/>
              </a:rPr>
              <a:t>the</a:t>
            </a:r>
            <a:r>
              <a:rPr lang="en-GB" sz="2400" spc="173" dirty="0">
                <a:latin typeface="Book Antiqua" pitchFamily="18" charset="0"/>
                <a:cs typeface="Times New Roman"/>
              </a:rPr>
              <a:t> </a:t>
            </a:r>
            <a:r>
              <a:rPr lang="en-GB" sz="2400" dirty="0">
                <a:latin typeface="Book Antiqua" pitchFamily="18" charset="0"/>
                <a:cs typeface="Times New Roman"/>
              </a:rPr>
              <a:t>output</a:t>
            </a:r>
            <a:r>
              <a:rPr lang="en-GB" sz="2400" spc="-17" dirty="0">
                <a:latin typeface="Book Antiqua" pitchFamily="18" charset="0"/>
                <a:cs typeface="Times New Roman"/>
              </a:rPr>
              <a:t> </a:t>
            </a:r>
            <a:r>
              <a:rPr lang="en-GB" sz="2400" dirty="0">
                <a:latin typeface="Book Antiqua" pitchFamily="18" charset="0"/>
                <a:cs typeface="Times New Roman"/>
              </a:rPr>
              <a:t>is</a:t>
            </a:r>
            <a:r>
              <a:rPr lang="en-GB" sz="2400" spc="14" dirty="0">
                <a:latin typeface="Book Antiqua" pitchFamily="18" charset="0"/>
                <a:cs typeface="Times New Roman"/>
              </a:rPr>
              <a:t> </a:t>
            </a:r>
            <a:r>
              <a:rPr lang="en-GB" sz="2400" dirty="0">
                <a:latin typeface="Book Antiqua" pitchFamily="18" charset="0"/>
                <a:cs typeface="Times New Roman"/>
              </a:rPr>
              <a:t>called</a:t>
            </a:r>
            <a:r>
              <a:rPr lang="en-GB" sz="2400" spc="181" dirty="0">
                <a:latin typeface="Book Antiqua" pitchFamily="18" charset="0"/>
                <a:cs typeface="Times New Roman"/>
              </a:rPr>
              <a:t> </a:t>
            </a:r>
            <a:r>
              <a:rPr lang="en-GB" sz="2400" dirty="0">
                <a:latin typeface="Book Antiqua" pitchFamily="18" charset="0"/>
                <a:cs typeface="Times New Roman"/>
              </a:rPr>
              <a:t>the</a:t>
            </a:r>
            <a:r>
              <a:rPr lang="en-GB" sz="2400" spc="173" dirty="0">
                <a:latin typeface="Book Antiqua" pitchFamily="18" charset="0"/>
                <a:cs typeface="Times New Roman"/>
              </a:rPr>
              <a:t> </a:t>
            </a:r>
            <a:r>
              <a:rPr lang="en-GB" sz="2400" dirty="0">
                <a:latin typeface="Book Antiqua" pitchFamily="18" charset="0"/>
                <a:cs typeface="Times New Roman"/>
              </a:rPr>
              <a:t>feedback</a:t>
            </a:r>
            <a:r>
              <a:rPr lang="en-GB" sz="2400" spc="129" dirty="0">
                <a:latin typeface="Book Antiqua" pitchFamily="18" charset="0"/>
                <a:cs typeface="Times New Roman"/>
              </a:rPr>
              <a:t> </a:t>
            </a:r>
            <a:r>
              <a:rPr lang="en-GB" sz="2400" dirty="0">
                <a:latin typeface="Book Antiqua" pitchFamily="18" charset="0"/>
                <a:cs typeface="Times New Roman"/>
              </a:rPr>
              <a:t>signal</a:t>
            </a:r>
            <a:r>
              <a:rPr lang="en-GB" sz="2400" spc="154" dirty="0" smtClean="0">
                <a:latin typeface="Book Antiqua" pitchFamily="18" charset="0"/>
                <a:cs typeface="Times New Roman"/>
              </a:rPr>
              <a:t>. </a:t>
            </a:r>
            <a:r>
              <a:rPr lang="en-GB" sz="2400" dirty="0" smtClean="0">
                <a:latin typeface="Book Antiqua" pitchFamily="18" charset="0"/>
                <a:cs typeface="Times New Roman"/>
              </a:rPr>
              <a:t>A</a:t>
            </a:r>
            <a:r>
              <a:rPr lang="en-GB" sz="2400" spc="-94" dirty="0" smtClean="0">
                <a:latin typeface="Book Antiqua" pitchFamily="18" charset="0"/>
                <a:cs typeface="Times New Roman"/>
              </a:rPr>
              <a:t> </a:t>
            </a:r>
            <a:r>
              <a:rPr lang="en-GB" sz="2400" dirty="0">
                <a:latin typeface="Book Antiqua" pitchFamily="18" charset="0"/>
                <a:cs typeface="Times New Roman"/>
              </a:rPr>
              <a:t>simple</a:t>
            </a:r>
            <a:r>
              <a:rPr lang="en-GB" sz="2400" spc="159" dirty="0">
                <a:latin typeface="Book Antiqua" pitchFamily="18" charset="0"/>
                <a:cs typeface="Times New Roman"/>
              </a:rPr>
              <a:t> </a:t>
            </a:r>
            <a:r>
              <a:rPr lang="en-GB" sz="2400" dirty="0">
                <a:latin typeface="Book Antiqua" pitchFamily="18" charset="0"/>
                <a:cs typeface="Times New Roman"/>
              </a:rPr>
              <a:t>closed-loop</a:t>
            </a:r>
            <a:r>
              <a:rPr lang="en-GB" sz="2400" spc="190" dirty="0">
                <a:latin typeface="Book Antiqua" pitchFamily="18" charset="0"/>
                <a:cs typeface="Times New Roman"/>
              </a:rPr>
              <a:t> </a:t>
            </a:r>
            <a:r>
              <a:rPr lang="en-GB" sz="2400" dirty="0">
                <a:latin typeface="Book Antiqua" pitchFamily="18" charset="0"/>
                <a:cs typeface="Times New Roman"/>
              </a:rPr>
              <a:t>feedback</a:t>
            </a:r>
            <a:r>
              <a:rPr lang="en-GB" sz="2400" spc="114" dirty="0">
                <a:latin typeface="Book Antiqua" pitchFamily="18" charset="0"/>
                <a:cs typeface="Times New Roman"/>
              </a:rPr>
              <a:t> </a:t>
            </a:r>
            <a:r>
              <a:rPr lang="en-GB" sz="2400" dirty="0">
                <a:latin typeface="Book Antiqua" pitchFamily="18" charset="0"/>
                <a:cs typeface="Times New Roman"/>
              </a:rPr>
              <a:t>control</a:t>
            </a:r>
            <a:r>
              <a:rPr lang="en-GB" sz="2400" spc="61" dirty="0">
                <a:latin typeface="Book Antiqua" pitchFamily="18" charset="0"/>
                <a:cs typeface="Times New Roman"/>
              </a:rPr>
              <a:t> </a:t>
            </a:r>
            <a:r>
              <a:rPr lang="en-GB" sz="2400" dirty="0">
                <a:latin typeface="Book Antiqua" pitchFamily="18" charset="0"/>
                <a:cs typeface="Times New Roman"/>
              </a:rPr>
              <a:t>system</a:t>
            </a:r>
            <a:r>
              <a:rPr lang="en-GB" sz="2400" b="1" spc="28" dirty="0">
                <a:latin typeface="Book Antiqua" pitchFamily="18" charset="0"/>
                <a:cs typeface="Times New Roman"/>
              </a:rPr>
              <a:t> </a:t>
            </a:r>
            <a:r>
              <a:rPr lang="en-GB" sz="2400" dirty="0">
                <a:latin typeface="Book Antiqua" pitchFamily="18" charset="0"/>
                <a:cs typeface="Times New Roman"/>
              </a:rPr>
              <a:t>is shown</a:t>
            </a:r>
            <a:r>
              <a:rPr lang="en-GB" sz="2400" spc="156" dirty="0">
                <a:latin typeface="Book Antiqua" pitchFamily="18" charset="0"/>
                <a:cs typeface="Times New Roman"/>
              </a:rPr>
              <a:t> </a:t>
            </a:r>
            <a:r>
              <a:rPr lang="en-GB" sz="2400" dirty="0">
                <a:latin typeface="Book Antiqua" pitchFamily="18" charset="0"/>
                <a:cs typeface="Times New Roman"/>
              </a:rPr>
              <a:t>in</a:t>
            </a:r>
            <a:r>
              <a:rPr lang="en-GB" sz="2400" spc="54" dirty="0">
                <a:latin typeface="Book Antiqua" pitchFamily="18" charset="0"/>
                <a:cs typeface="Times New Roman"/>
              </a:rPr>
              <a:t> </a:t>
            </a:r>
            <a:r>
              <a:rPr lang="en-GB" sz="2400" spc="-34" dirty="0" smtClean="0">
                <a:latin typeface="Book Antiqua" pitchFamily="18" charset="0"/>
                <a:cs typeface="Times New Roman"/>
              </a:rPr>
              <a:t>f</a:t>
            </a:r>
            <a:r>
              <a:rPr lang="en-GB" sz="2400" dirty="0" smtClean="0">
                <a:latin typeface="Book Antiqua" pitchFamily="18" charset="0"/>
                <a:cs typeface="Times New Roman"/>
              </a:rPr>
              <a:t>igure</a:t>
            </a:r>
            <a:r>
              <a:rPr lang="en-GB" sz="2400" spc="214" dirty="0" smtClean="0">
                <a:latin typeface="Book Antiqua" pitchFamily="18" charset="0"/>
                <a:cs typeface="Times New Roman"/>
              </a:rPr>
              <a:t> </a:t>
            </a:r>
            <a:r>
              <a:rPr lang="en-GB" sz="2400" dirty="0">
                <a:latin typeface="Book Antiqua" pitchFamily="18" charset="0"/>
                <a:cs typeface="Times New Roman"/>
              </a:rPr>
              <a:t>1.3.</a:t>
            </a:r>
            <a:r>
              <a:rPr lang="en-GB" sz="2400" spc="-109" dirty="0">
                <a:latin typeface="Book Antiqua" pitchFamily="18" charset="0"/>
                <a:cs typeface="Times New Roman"/>
              </a:rPr>
              <a:t> </a:t>
            </a:r>
            <a:r>
              <a:rPr lang="en-GB" sz="2400" dirty="0">
                <a:latin typeface="Book Antiqua" pitchFamily="18" charset="0"/>
                <a:cs typeface="Times New Roman"/>
              </a:rPr>
              <a:t>A</a:t>
            </a:r>
            <a:r>
              <a:rPr lang="en-GB" sz="2400" spc="115" dirty="0">
                <a:latin typeface="Book Antiqua" pitchFamily="18" charset="0"/>
                <a:cs typeface="Times New Roman"/>
              </a:rPr>
              <a:t> </a:t>
            </a:r>
            <a:r>
              <a:rPr lang="en-GB" sz="2400" dirty="0">
                <a:latin typeface="Book Antiqua" pitchFamily="18" charset="0"/>
                <a:cs typeface="Times New Roman"/>
              </a:rPr>
              <a:t>feedback</a:t>
            </a:r>
            <a:r>
              <a:rPr lang="en-GB" sz="2400" spc="54" dirty="0">
                <a:latin typeface="Book Antiqua" pitchFamily="18" charset="0"/>
                <a:cs typeface="Times New Roman"/>
              </a:rPr>
              <a:t> </a:t>
            </a:r>
            <a:r>
              <a:rPr lang="en-GB" sz="2400" dirty="0">
                <a:latin typeface="Book Antiqua" pitchFamily="18" charset="0"/>
                <a:cs typeface="Times New Roman"/>
              </a:rPr>
              <a:t>con- </a:t>
            </a:r>
            <a:r>
              <a:rPr lang="en-GB" sz="2400" dirty="0" err="1">
                <a:latin typeface="Book Antiqua" pitchFamily="18" charset="0"/>
                <a:cs typeface="Times New Roman"/>
              </a:rPr>
              <a:t>trol</a:t>
            </a:r>
            <a:r>
              <a:rPr lang="en-GB" sz="2400" dirty="0">
                <a:latin typeface="Book Antiqua" pitchFamily="18" charset="0"/>
                <a:cs typeface="Times New Roman"/>
              </a:rPr>
              <a:t> </a:t>
            </a:r>
            <a:r>
              <a:rPr lang="en-GB" sz="2400" spc="6" dirty="0">
                <a:latin typeface="Book Antiqua" pitchFamily="18" charset="0"/>
                <a:cs typeface="Times New Roman"/>
              </a:rPr>
              <a:t> </a:t>
            </a:r>
            <a:r>
              <a:rPr lang="en-GB" sz="2400" dirty="0">
                <a:latin typeface="Book Antiqua" pitchFamily="18" charset="0"/>
                <a:cs typeface="Times New Roman"/>
              </a:rPr>
              <a:t>system </a:t>
            </a:r>
            <a:r>
              <a:rPr lang="en-GB" sz="2400" spc="6" dirty="0">
                <a:latin typeface="Book Antiqua" pitchFamily="18" charset="0"/>
                <a:cs typeface="Times New Roman"/>
              </a:rPr>
              <a:t> </a:t>
            </a:r>
            <a:r>
              <a:rPr lang="en-GB" sz="2400" dirty="0">
                <a:latin typeface="Book Antiqua" pitchFamily="18" charset="0"/>
                <a:cs typeface="Times New Roman"/>
              </a:rPr>
              <a:t>is</a:t>
            </a:r>
            <a:r>
              <a:rPr lang="en-GB" sz="2400" spc="89" dirty="0">
                <a:latin typeface="Book Antiqua" pitchFamily="18" charset="0"/>
                <a:cs typeface="Times New Roman"/>
              </a:rPr>
              <a:t> </a:t>
            </a:r>
            <a:r>
              <a:rPr lang="en-GB" sz="2400" dirty="0">
                <a:latin typeface="Book Antiqua" pitchFamily="18" charset="0"/>
                <a:cs typeface="Times New Roman"/>
              </a:rPr>
              <a:t>a</a:t>
            </a:r>
            <a:r>
              <a:rPr lang="en-GB" sz="2400" spc="143" dirty="0">
                <a:latin typeface="Book Antiqua" pitchFamily="18" charset="0"/>
                <a:cs typeface="Times New Roman"/>
              </a:rPr>
              <a:t> </a:t>
            </a:r>
            <a:r>
              <a:rPr lang="en-GB" sz="2400" dirty="0">
                <a:latin typeface="Book Antiqua" pitchFamily="18" charset="0"/>
                <a:cs typeface="Times New Roman"/>
              </a:rPr>
              <a:t>control </a:t>
            </a:r>
            <a:r>
              <a:rPr lang="en-GB" sz="2400" spc="94" dirty="0">
                <a:latin typeface="Book Antiqua" pitchFamily="18" charset="0"/>
                <a:cs typeface="Times New Roman"/>
              </a:rPr>
              <a:t> </a:t>
            </a:r>
            <a:r>
              <a:rPr lang="en-GB" sz="2400" dirty="0">
                <a:latin typeface="Book Antiqua" pitchFamily="18" charset="0"/>
                <a:cs typeface="Times New Roman"/>
              </a:rPr>
              <a:t>system </a:t>
            </a:r>
            <a:r>
              <a:rPr lang="en-GB" sz="2400" spc="6" dirty="0">
                <a:latin typeface="Book Antiqua" pitchFamily="18" charset="0"/>
                <a:cs typeface="Times New Roman"/>
              </a:rPr>
              <a:t> </a:t>
            </a:r>
            <a:r>
              <a:rPr lang="en-GB" sz="2400" dirty="0">
                <a:latin typeface="Book Antiqua" pitchFamily="18" charset="0"/>
                <a:cs typeface="Times New Roman"/>
              </a:rPr>
              <a:t>that </a:t>
            </a:r>
            <a:r>
              <a:rPr lang="en-GB" sz="2400" spc="64" dirty="0">
                <a:latin typeface="Book Antiqua" pitchFamily="18" charset="0"/>
                <a:cs typeface="Times New Roman"/>
              </a:rPr>
              <a:t> </a:t>
            </a:r>
            <a:r>
              <a:rPr lang="en-GB" sz="2400" dirty="0">
                <a:latin typeface="Book Antiqua" pitchFamily="18" charset="0"/>
                <a:cs typeface="Times New Roman"/>
              </a:rPr>
              <a:t>tends </a:t>
            </a:r>
            <a:r>
              <a:rPr lang="en-GB" sz="2400" spc="50" dirty="0">
                <a:latin typeface="Book Antiqua" pitchFamily="18" charset="0"/>
                <a:cs typeface="Times New Roman"/>
              </a:rPr>
              <a:t> </a:t>
            </a:r>
            <a:r>
              <a:rPr lang="en-GB" sz="2400" dirty="0">
                <a:latin typeface="Book Antiqua" pitchFamily="18" charset="0"/>
                <a:cs typeface="Times New Roman"/>
              </a:rPr>
              <a:t>to</a:t>
            </a:r>
            <a:r>
              <a:rPr lang="en-GB" sz="2400" spc="198" dirty="0">
                <a:latin typeface="Book Antiqua" pitchFamily="18" charset="0"/>
                <a:cs typeface="Times New Roman"/>
              </a:rPr>
              <a:t> </a:t>
            </a:r>
            <a:r>
              <a:rPr lang="en-GB" sz="2400" dirty="0">
                <a:latin typeface="Book Antiqua" pitchFamily="18" charset="0"/>
                <a:cs typeface="Times New Roman"/>
              </a:rPr>
              <a:t>maintain</a:t>
            </a:r>
            <a:r>
              <a:rPr lang="en-GB" sz="2400" spc="67" dirty="0">
                <a:latin typeface="Book Antiqua" pitchFamily="18" charset="0"/>
                <a:cs typeface="Times New Roman"/>
              </a:rPr>
              <a:t> </a:t>
            </a:r>
            <a:r>
              <a:rPr lang="en-GB" sz="2400" dirty="0">
                <a:latin typeface="Book Antiqua" pitchFamily="18" charset="0"/>
                <a:cs typeface="Times New Roman"/>
              </a:rPr>
              <a:t>a</a:t>
            </a:r>
            <a:r>
              <a:rPr lang="en-GB" sz="2400" spc="143" dirty="0">
                <a:latin typeface="Book Antiqua" pitchFamily="18" charset="0"/>
                <a:cs typeface="Times New Roman"/>
              </a:rPr>
              <a:t> </a:t>
            </a:r>
            <a:r>
              <a:rPr lang="en-GB" sz="2400" dirty="0">
                <a:latin typeface="Book Antiqua" pitchFamily="18" charset="0"/>
                <a:cs typeface="Times New Roman"/>
              </a:rPr>
              <a:t>prescribed</a:t>
            </a:r>
            <a:r>
              <a:rPr lang="en-GB" sz="2400" spc="111" dirty="0">
                <a:latin typeface="Book Antiqua" pitchFamily="18" charset="0"/>
                <a:cs typeface="Times New Roman"/>
              </a:rPr>
              <a:t> </a:t>
            </a:r>
            <a:r>
              <a:rPr lang="en-GB" sz="2400" dirty="0">
                <a:latin typeface="Book Antiqua" pitchFamily="18" charset="0"/>
                <a:cs typeface="Times New Roman"/>
              </a:rPr>
              <a:t>relationship</a:t>
            </a:r>
            <a:r>
              <a:rPr lang="en-GB" sz="2400" spc="117" dirty="0">
                <a:latin typeface="Book Antiqua" pitchFamily="18" charset="0"/>
                <a:cs typeface="Times New Roman"/>
              </a:rPr>
              <a:t> </a:t>
            </a:r>
            <a:r>
              <a:rPr lang="en-GB" sz="2400" dirty="0">
                <a:latin typeface="Book Antiqua" pitchFamily="18" charset="0"/>
                <a:cs typeface="Times New Roman"/>
              </a:rPr>
              <a:t>of one</a:t>
            </a:r>
            <a:r>
              <a:rPr lang="en-GB" sz="2400" spc="163" dirty="0">
                <a:latin typeface="Book Antiqua" pitchFamily="18" charset="0"/>
                <a:cs typeface="Times New Roman"/>
              </a:rPr>
              <a:t> </a:t>
            </a:r>
            <a:r>
              <a:rPr lang="en-GB" sz="2400" dirty="0">
                <a:latin typeface="Book Antiqua" pitchFamily="18" charset="0"/>
                <a:cs typeface="Times New Roman"/>
              </a:rPr>
              <a:t>system</a:t>
            </a:r>
            <a:r>
              <a:rPr lang="en-GB" sz="2400" spc="171" dirty="0">
                <a:latin typeface="Book Antiqua" pitchFamily="18" charset="0"/>
                <a:cs typeface="Times New Roman"/>
              </a:rPr>
              <a:t> </a:t>
            </a:r>
            <a:r>
              <a:rPr lang="en-GB" sz="2400" dirty="0">
                <a:latin typeface="Book Antiqua" pitchFamily="18" charset="0"/>
                <a:cs typeface="Times New Roman"/>
              </a:rPr>
              <a:t>variable </a:t>
            </a:r>
            <a:r>
              <a:rPr lang="en-GB" sz="2400" spc="12" dirty="0">
                <a:latin typeface="Book Antiqua" pitchFamily="18" charset="0"/>
                <a:cs typeface="Times New Roman"/>
              </a:rPr>
              <a:t> </a:t>
            </a:r>
            <a:r>
              <a:rPr lang="en-GB" sz="2400" dirty="0">
                <a:latin typeface="Book Antiqua" pitchFamily="18" charset="0"/>
                <a:cs typeface="Times New Roman"/>
              </a:rPr>
              <a:t>to</a:t>
            </a:r>
            <a:r>
              <a:rPr lang="en-GB" sz="2400" spc="113" dirty="0">
                <a:latin typeface="Book Antiqua" pitchFamily="18" charset="0"/>
                <a:cs typeface="Times New Roman"/>
              </a:rPr>
              <a:t> </a:t>
            </a:r>
            <a:r>
              <a:rPr lang="en-GB" sz="2400" dirty="0">
                <a:latin typeface="Book Antiqua" pitchFamily="18" charset="0"/>
                <a:cs typeface="Times New Roman"/>
              </a:rPr>
              <a:t>another</a:t>
            </a:r>
            <a:r>
              <a:rPr lang="en-GB" sz="2400" spc="-27" dirty="0">
                <a:latin typeface="Book Antiqua" pitchFamily="18" charset="0"/>
                <a:cs typeface="Times New Roman"/>
              </a:rPr>
              <a:t> </a:t>
            </a:r>
            <a:r>
              <a:rPr lang="en-GB" sz="2400" dirty="0">
                <a:latin typeface="Book Antiqua" pitchFamily="18" charset="0"/>
                <a:cs typeface="Times New Roman"/>
              </a:rPr>
              <a:t>by</a:t>
            </a:r>
            <a:r>
              <a:rPr lang="en-GB" sz="2400" spc="54" dirty="0">
                <a:latin typeface="Book Antiqua" pitchFamily="18" charset="0"/>
                <a:cs typeface="Times New Roman"/>
              </a:rPr>
              <a:t> </a:t>
            </a:r>
            <a:r>
              <a:rPr lang="en-GB" sz="2400" dirty="0">
                <a:latin typeface="Book Antiqua" pitchFamily="18" charset="0"/>
                <a:cs typeface="Times New Roman"/>
              </a:rPr>
              <a:t>comparing </a:t>
            </a:r>
            <a:r>
              <a:rPr lang="en-GB" sz="2400" spc="54" dirty="0">
                <a:latin typeface="Book Antiqua" pitchFamily="18" charset="0"/>
                <a:cs typeface="Times New Roman"/>
              </a:rPr>
              <a:t> </a:t>
            </a:r>
            <a:r>
              <a:rPr lang="en-GB" sz="2400" dirty="0">
                <a:latin typeface="Book Antiqua" pitchFamily="18" charset="0"/>
                <a:cs typeface="Times New Roman"/>
              </a:rPr>
              <a:t>functions </a:t>
            </a:r>
            <a:r>
              <a:rPr lang="en-GB" sz="2400" spc="15" dirty="0">
                <a:latin typeface="Book Antiqua" pitchFamily="18" charset="0"/>
                <a:cs typeface="Times New Roman"/>
              </a:rPr>
              <a:t> </a:t>
            </a:r>
            <a:r>
              <a:rPr lang="en-GB" sz="2400" dirty="0">
                <a:latin typeface="Book Antiqua" pitchFamily="18" charset="0"/>
                <a:cs typeface="Times New Roman"/>
              </a:rPr>
              <a:t>of</a:t>
            </a:r>
            <a:r>
              <a:rPr lang="en-GB" sz="2400" spc="54" dirty="0">
                <a:latin typeface="Book Antiqua" pitchFamily="18" charset="0"/>
                <a:cs typeface="Times New Roman"/>
              </a:rPr>
              <a:t> </a:t>
            </a:r>
            <a:r>
              <a:rPr lang="en-GB" sz="2400" dirty="0">
                <a:latin typeface="Book Antiqua" pitchFamily="18" charset="0"/>
                <a:cs typeface="Times New Roman"/>
              </a:rPr>
              <a:t>these</a:t>
            </a:r>
            <a:r>
              <a:rPr lang="en-GB" sz="2400" spc="230" dirty="0">
                <a:latin typeface="Book Antiqua" pitchFamily="18" charset="0"/>
                <a:cs typeface="Times New Roman"/>
              </a:rPr>
              <a:t> </a:t>
            </a:r>
            <a:r>
              <a:rPr lang="en-GB" sz="2400" dirty="0">
                <a:latin typeface="Book Antiqua" pitchFamily="18" charset="0"/>
                <a:cs typeface="Times New Roman"/>
              </a:rPr>
              <a:t>variables </a:t>
            </a:r>
            <a:r>
              <a:rPr lang="en-GB" sz="2400" spc="7" dirty="0">
                <a:latin typeface="Book Antiqua" pitchFamily="18" charset="0"/>
                <a:cs typeface="Times New Roman"/>
              </a:rPr>
              <a:t> </a:t>
            </a:r>
            <a:r>
              <a:rPr lang="en-GB" sz="2400" dirty="0">
                <a:latin typeface="Book Antiqua" pitchFamily="18" charset="0"/>
                <a:cs typeface="Times New Roman"/>
              </a:rPr>
              <a:t>and</a:t>
            </a:r>
            <a:r>
              <a:rPr lang="en-GB" sz="2400" spc="163" dirty="0">
                <a:latin typeface="Book Antiqua" pitchFamily="18" charset="0"/>
                <a:cs typeface="Times New Roman"/>
              </a:rPr>
              <a:t> </a:t>
            </a:r>
            <a:r>
              <a:rPr lang="en-GB" sz="2400" dirty="0">
                <a:latin typeface="Book Antiqua" pitchFamily="18" charset="0"/>
                <a:cs typeface="Times New Roman"/>
              </a:rPr>
              <a:t>using the</a:t>
            </a:r>
            <a:r>
              <a:rPr lang="en-GB" sz="2400" spc="158" dirty="0">
                <a:latin typeface="Book Antiqua" pitchFamily="18" charset="0"/>
                <a:cs typeface="Times New Roman"/>
              </a:rPr>
              <a:t> </a:t>
            </a:r>
            <a:r>
              <a:rPr lang="en-GB" sz="2400" dirty="0">
                <a:latin typeface="Book Antiqua" pitchFamily="18" charset="0"/>
                <a:cs typeface="Times New Roman"/>
              </a:rPr>
              <a:t>difference</a:t>
            </a:r>
            <a:r>
              <a:rPr lang="en-GB" sz="2400" spc="-19" dirty="0">
                <a:latin typeface="Book Antiqua" pitchFamily="18" charset="0"/>
                <a:cs typeface="Times New Roman"/>
              </a:rPr>
              <a:t> </a:t>
            </a:r>
            <a:r>
              <a:rPr lang="en-GB" sz="2400" dirty="0">
                <a:latin typeface="Book Antiqua" pitchFamily="18" charset="0"/>
                <a:cs typeface="Times New Roman"/>
              </a:rPr>
              <a:t>as</a:t>
            </a:r>
            <a:r>
              <a:rPr lang="en-GB" sz="2400" spc="49" dirty="0">
                <a:latin typeface="Book Antiqua" pitchFamily="18" charset="0"/>
                <a:cs typeface="Times New Roman"/>
              </a:rPr>
              <a:t> </a:t>
            </a:r>
            <a:r>
              <a:rPr lang="en-GB" sz="2400" dirty="0">
                <a:latin typeface="Book Antiqua" pitchFamily="18" charset="0"/>
                <a:cs typeface="Times New Roman"/>
              </a:rPr>
              <a:t>a</a:t>
            </a:r>
            <a:r>
              <a:rPr lang="en-GB" sz="2400" spc="53" dirty="0">
                <a:latin typeface="Book Antiqua" pitchFamily="18" charset="0"/>
                <a:cs typeface="Times New Roman"/>
              </a:rPr>
              <a:t> </a:t>
            </a:r>
            <a:r>
              <a:rPr lang="en-GB" sz="2400" dirty="0">
                <a:latin typeface="Book Antiqua" pitchFamily="18" charset="0"/>
                <a:cs typeface="Times New Roman"/>
              </a:rPr>
              <a:t>means</a:t>
            </a:r>
            <a:r>
              <a:rPr lang="en-GB" sz="2400" spc="204" dirty="0">
                <a:latin typeface="Book Antiqua" pitchFamily="18" charset="0"/>
                <a:cs typeface="Times New Roman"/>
              </a:rPr>
              <a:t> </a:t>
            </a:r>
            <a:r>
              <a:rPr lang="en-GB" sz="2400" dirty="0">
                <a:latin typeface="Book Antiqua" pitchFamily="18" charset="0"/>
                <a:cs typeface="Times New Roman"/>
              </a:rPr>
              <a:t>of</a:t>
            </a:r>
            <a:r>
              <a:rPr lang="en-GB" sz="2400" spc="49" dirty="0">
                <a:latin typeface="Book Antiqua" pitchFamily="18" charset="0"/>
                <a:cs typeface="Times New Roman"/>
              </a:rPr>
              <a:t> </a:t>
            </a:r>
            <a:r>
              <a:rPr lang="en-GB" sz="2400" dirty="0">
                <a:latin typeface="Book Antiqua" pitchFamily="18" charset="0"/>
                <a:cs typeface="Times New Roman"/>
              </a:rPr>
              <a:t>control</a:t>
            </a:r>
            <a:r>
              <a:rPr lang="en-GB" sz="2400" dirty="0" smtClean="0">
                <a:latin typeface="Book Antiqua" pitchFamily="18" charset="0"/>
                <a:cs typeface="Times New Roman"/>
              </a:rPr>
              <a:t>.</a:t>
            </a:r>
          </a:p>
          <a:p>
            <a:pPr lvl="1" algn="just">
              <a:buClrTx/>
              <a:buFont typeface="Wingdings" pitchFamily="2" charset="2"/>
              <a:buChar char="Ø"/>
            </a:pPr>
            <a:r>
              <a:rPr lang="en-GB" sz="2400" dirty="0">
                <a:latin typeface="Book Antiqua" pitchFamily="18" charset="0"/>
              </a:rPr>
              <a:t>A feedback control system often uses a function of a prescribed relationship </a:t>
            </a:r>
            <a:r>
              <a:rPr lang="en-GB" sz="2400" dirty="0" smtClean="0">
                <a:latin typeface="Book Antiqua" pitchFamily="18" charset="0"/>
              </a:rPr>
              <a:t>between the </a:t>
            </a:r>
            <a:r>
              <a:rPr lang="en-GB" sz="2400" dirty="0">
                <a:latin typeface="Book Antiqua" pitchFamily="18" charset="0"/>
              </a:rPr>
              <a:t>output </a:t>
            </a:r>
            <a:r>
              <a:rPr lang="en-GB" sz="2400" dirty="0" smtClean="0">
                <a:latin typeface="Book Antiqua" pitchFamily="18" charset="0"/>
              </a:rPr>
              <a:t>and reference </a:t>
            </a:r>
            <a:r>
              <a:rPr lang="en-GB" sz="2400" dirty="0">
                <a:latin typeface="Book Antiqua" pitchFamily="18" charset="0"/>
              </a:rPr>
              <a:t>input to control the process.</a:t>
            </a:r>
            <a:endParaRPr lang="en-GB" sz="2400" dirty="0">
              <a:latin typeface="Book Antiqua" pitchFamily="18" charset="0"/>
              <a:cs typeface="Times New Roman"/>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Closed-Loop Control System (with feedback)</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4266714127"/>
      </p:ext>
    </p:extLst>
  </p:cSld>
  <p:clrMapOvr>
    <a:masterClrMapping/>
  </p:clrMapOvr>
  <p:transition spd="slow">
    <p:cove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80</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
        <p:nvSpPr>
          <p:cNvPr id="6" name="Content Placeholder 2"/>
          <p:cNvSpPr>
            <a:spLocks noGrp="1"/>
          </p:cNvSpPr>
          <p:nvPr/>
        </p:nvSpPr>
        <p:spPr>
          <a:xfrm>
            <a:off x="286303" y="1124744"/>
            <a:ext cx="4464496" cy="55446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smtClean="0">
                <a:ln>
                  <a:noFill/>
                </a:ln>
                <a:solidFill>
                  <a:sysClr val="windowText" lastClr="000000"/>
                </a:solidFill>
                <a:effectLst/>
                <a:uLnTx/>
                <a:uFillTx/>
                <a:latin typeface="Book Antiqua" pitchFamily="18" charset="0"/>
              </a:rPr>
              <a:t>Step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The step signal imitate the sudden change characteristic of actual input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a:solidFill>
                <a:sysClr val="windowText" lastClr="000000"/>
              </a:solidFill>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457200" marR="0" lvl="1" indent="0" algn="just" defTabSz="914400" rtl="0" eaLnBrk="1" fontAlgn="auto" latinLnBrk="0" hangingPunct="1">
              <a:lnSpc>
                <a:spcPct val="100000"/>
              </a:lnSpc>
              <a:spcBef>
                <a:spcPct val="20000"/>
              </a:spcBef>
              <a:spcAft>
                <a:spcPts val="0"/>
              </a:spcAft>
              <a:buClrTx/>
              <a:buSzTx/>
              <a:buNone/>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If A=1, the step signal is called unit step signal</a:t>
            </a:r>
          </a:p>
        </p:txBody>
      </p:sp>
      <p:graphicFrame>
        <p:nvGraphicFramePr>
          <p:cNvPr id="7" name="Object 6"/>
          <p:cNvGraphicFramePr>
            <a:graphicFrameLocks noChangeAspect="1"/>
          </p:cNvGraphicFramePr>
          <p:nvPr>
            <p:extLst>
              <p:ext uri="{D42A27DB-BD31-4B8C-83A1-F6EECF244321}">
                <p14:modId xmlns:p14="http://schemas.microsoft.com/office/powerpoint/2010/main" val="1610914153"/>
              </p:ext>
            </p:extLst>
          </p:nvPr>
        </p:nvGraphicFramePr>
        <p:xfrm>
          <a:off x="899592" y="3606532"/>
          <a:ext cx="2906712" cy="1062038"/>
        </p:xfrm>
        <a:graphic>
          <a:graphicData uri="http://schemas.openxmlformats.org/presentationml/2006/ole">
            <mc:AlternateContent xmlns:mc="http://schemas.openxmlformats.org/markup-compatibility/2006">
              <mc:Choice xmlns:v="urn:schemas-microsoft-com:vml" Requires="v">
                <p:oleObj spid="_x0000_s18476" name="Equation" r:id="rId3" imgW="1079280" imgH="393480" progId="Equation.DSMT4">
                  <p:embed/>
                </p:oleObj>
              </mc:Choice>
              <mc:Fallback>
                <p:oleObj name="Equation" r:id="rId3" imgW="107928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606532"/>
                        <a:ext cx="2906712"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405854" y="1700808"/>
            <a:ext cx="2874854" cy="4320480"/>
            <a:chOff x="5657586" y="2160566"/>
            <a:chExt cx="2874854" cy="2683427"/>
          </a:xfrm>
        </p:grpSpPr>
        <p:grpSp>
          <p:nvGrpSpPr>
            <p:cNvPr id="9" name="Group 8"/>
            <p:cNvGrpSpPr/>
            <p:nvPr/>
          </p:nvGrpSpPr>
          <p:grpSpPr>
            <a:xfrm>
              <a:off x="5657586" y="2160566"/>
              <a:ext cx="2874854" cy="2683427"/>
              <a:chOff x="4860032" y="2160566"/>
              <a:chExt cx="2874854" cy="2683427"/>
            </a:xfrm>
          </p:grpSpPr>
          <p:cxnSp>
            <p:nvCxnSpPr>
              <p:cNvPr id="12" name="Straight Arrow Connector 11"/>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3" name="Straight Arrow Connector 12"/>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4"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0</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5"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6" name="TextBox 9"/>
              <p:cNvSpPr txBox="1"/>
              <p:nvPr/>
            </p:nvSpPr>
            <p:spPr>
              <a:xfrm>
                <a:off x="5141472" y="2160566"/>
                <a:ext cx="5245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u(t)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cxnSp>
            <p:nvCxnSpPr>
              <p:cNvPr id="17" name="Straight Connector 16"/>
              <p:cNvCxnSpPr/>
              <p:nvPr/>
            </p:nvCxnSpPr>
            <p:spPr>
              <a:xfrm>
                <a:off x="5436096" y="3140968"/>
                <a:ext cx="1872208"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sp>
            <p:nvSpPr>
              <p:cNvPr id="18" name="TextBox 12"/>
              <p:cNvSpPr txBox="1"/>
              <p:nvPr/>
            </p:nvSpPr>
            <p:spPr>
              <a:xfrm>
                <a:off x="5148265" y="2955387"/>
                <a:ext cx="3177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A</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cxnSp>
          <p:nvCxnSpPr>
            <p:cNvPr id="10" name="Straight Connector 9"/>
            <p:cNvCxnSpPr/>
            <p:nvPr/>
          </p:nvCxnSpPr>
          <p:spPr>
            <a:xfrm flipH="1">
              <a:off x="6241832" y="3153701"/>
              <a:ext cx="0" cy="1153043"/>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11" name="Straight Connector 10"/>
            <p:cNvCxnSpPr/>
            <p:nvPr/>
          </p:nvCxnSpPr>
          <p:spPr>
            <a:xfrm>
              <a:off x="5868216" y="4293096"/>
              <a:ext cx="360000"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80016999"/>
      </p:ext>
    </p:extLst>
  </p:cSld>
  <p:clrMapOvr>
    <a:masterClrMapping/>
  </p:clrMapOvr>
  <p:transition spd="slow">
    <p:cove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81</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sp>
        <p:nvSpPr>
          <p:cNvPr id="6" name="Content Placeholder 2"/>
          <p:cNvSpPr>
            <a:spLocks noGrp="1"/>
          </p:cNvSpPr>
          <p:nvPr>
            <p:ph idx="1"/>
          </p:nvPr>
        </p:nvSpPr>
        <p:spPr>
          <a:xfrm>
            <a:off x="467544" y="1196752"/>
            <a:ext cx="4042792" cy="511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smtClean="0">
                <a:ln>
                  <a:noFill/>
                </a:ln>
                <a:solidFill>
                  <a:sysClr val="windowText" lastClr="000000"/>
                </a:solidFill>
                <a:effectLst/>
                <a:uLnTx/>
                <a:uFillTx/>
                <a:latin typeface="Book Antiqua" pitchFamily="18" charset="0"/>
              </a:rPr>
              <a:t>Ramp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The ramp signal imitate the constant velocity characteristic of actual input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If </a:t>
            </a:r>
            <a:r>
              <a:rPr kumimoji="0" lang="en-US" sz="2400" b="0" i="1" u="none" strike="noStrike" kern="1200" cap="none" spc="0" normalizeH="0" baseline="0" noProof="0" dirty="0" smtClean="0">
                <a:ln>
                  <a:noFill/>
                </a:ln>
                <a:solidFill>
                  <a:sysClr val="windowText" lastClr="000000"/>
                </a:solidFill>
                <a:effectLst/>
                <a:uLnTx/>
                <a:uFillTx/>
                <a:latin typeface="Book Antiqua" pitchFamily="18" charset="0"/>
              </a:rPr>
              <a:t>A=1</a:t>
            </a: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 the ramp signal is called unit ramp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051826245"/>
              </p:ext>
            </p:extLst>
          </p:nvPr>
        </p:nvGraphicFramePr>
        <p:xfrm>
          <a:off x="899592" y="3501008"/>
          <a:ext cx="3009900" cy="1062037"/>
        </p:xfrm>
        <a:graphic>
          <a:graphicData uri="http://schemas.openxmlformats.org/presentationml/2006/ole">
            <mc:AlternateContent xmlns:mc="http://schemas.openxmlformats.org/markup-compatibility/2006">
              <mc:Choice xmlns:v="urn:schemas-microsoft-com:vml" Requires="v">
                <p:oleObj spid="_x0000_s19501" name="Equation" r:id="rId3" imgW="1117440" imgH="393480" progId="Equation.DSMT4">
                  <p:embed/>
                </p:oleObj>
              </mc:Choice>
              <mc:Fallback>
                <p:oleObj name="Equation" r:id="rId3" imgW="111744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501008"/>
                        <a:ext cx="30099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004048" y="1777632"/>
            <a:ext cx="3456384" cy="3861994"/>
            <a:chOff x="4860032" y="2160566"/>
            <a:chExt cx="2874854" cy="2683427"/>
          </a:xfrm>
        </p:grpSpPr>
        <p:cxnSp>
          <p:nvCxnSpPr>
            <p:cNvPr id="9" name="Straight Arrow Connector 8"/>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0" name="Straight Arrow Connector 9"/>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1"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0</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2"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3" name="TextBox 9"/>
            <p:cNvSpPr txBox="1"/>
            <p:nvPr/>
          </p:nvSpPr>
          <p:spPr>
            <a:xfrm>
              <a:off x="5141472" y="2160566"/>
              <a:ext cx="4828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r(t)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cxnSp>
          <p:nvCxnSpPr>
            <p:cNvPr id="14" name="Straight Connector 13"/>
            <p:cNvCxnSpPr/>
            <p:nvPr/>
          </p:nvCxnSpPr>
          <p:spPr>
            <a:xfrm flipV="1">
              <a:off x="5434398" y="3168264"/>
              <a:ext cx="1805666" cy="110783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15696428"/>
      </p:ext>
    </p:extLst>
  </p:cSld>
  <p:clrMapOvr>
    <a:masterClrMapping/>
  </p:clrMapOvr>
  <p:transition spd="slow">
    <p:cove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82</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
        <p:nvSpPr>
          <p:cNvPr id="6" name="Content Placeholder 2"/>
          <p:cNvSpPr>
            <a:spLocks noGrp="1"/>
          </p:cNvSpPr>
          <p:nvPr>
            <p:ph idx="1"/>
          </p:nvPr>
        </p:nvSpPr>
        <p:spPr>
          <a:xfrm>
            <a:off x="323528" y="980729"/>
            <a:ext cx="4752528" cy="511256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smtClean="0">
                <a:ln>
                  <a:noFill/>
                </a:ln>
                <a:solidFill>
                  <a:sysClr val="windowText" lastClr="000000"/>
                </a:solidFill>
                <a:effectLst/>
                <a:uLnTx/>
                <a:uFillTx/>
                <a:latin typeface="Book Antiqua" pitchFamily="18" charset="0"/>
              </a:rPr>
              <a:t>Parabolic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The parabolic signal imitate the constant acceleration characteristic of actual input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If </a:t>
            </a:r>
            <a:r>
              <a:rPr kumimoji="0" lang="en-US" sz="2400" b="0" i="1" u="none" strike="noStrike" kern="1200" cap="none" spc="0" normalizeH="0" baseline="0" noProof="0" dirty="0" smtClean="0">
                <a:ln>
                  <a:noFill/>
                </a:ln>
                <a:solidFill>
                  <a:sysClr val="windowText" lastClr="000000"/>
                </a:solidFill>
                <a:effectLst/>
                <a:uLnTx/>
                <a:uFillTx/>
                <a:latin typeface="Book Antiqua" pitchFamily="18" charset="0"/>
              </a:rPr>
              <a:t>A=1</a:t>
            </a:r>
            <a:r>
              <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rPr>
              <a:t>, the parabolic signal is called unit parabolic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ysClr val="windowText" lastClr="000000"/>
              </a:solidFill>
              <a:effectLst/>
              <a:uLnTx/>
              <a:uFillTx/>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873280694"/>
              </p:ext>
            </p:extLst>
          </p:nvPr>
        </p:nvGraphicFramePr>
        <p:xfrm>
          <a:off x="683568" y="3212976"/>
          <a:ext cx="3352800" cy="1609725"/>
        </p:xfrm>
        <a:graphic>
          <a:graphicData uri="http://schemas.openxmlformats.org/presentationml/2006/ole">
            <mc:AlternateContent xmlns:mc="http://schemas.openxmlformats.org/markup-compatibility/2006">
              <mc:Choice xmlns:v="urn:schemas-microsoft-com:vml" Requires="v">
                <p:oleObj spid="_x0000_s20523" name="Equation" r:id="rId3" imgW="1244520" imgH="596880" progId="Equation.DSMT4">
                  <p:embed/>
                </p:oleObj>
              </mc:Choice>
              <mc:Fallback>
                <p:oleObj name="Equation" r:id="rId3" imgW="1244520" imgH="5968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212976"/>
                        <a:ext cx="33528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250004" y="1412776"/>
            <a:ext cx="3312368" cy="4177212"/>
            <a:chOff x="3723974" y="180403"/>
            <a:chExt cx="4808466" cy="3699776"/>
          </a:xfrm>
        </p:grpSpPr>
        <p:grpSp>
          <p:nvGrpSpPr>
            <p:cNvPr id="9" name="Group 8"/>
            <p:cNvGrpSpPr/>
            <p:nvPr/>
          </p:nvGrpSpPr>
          <p:grpSpPr>
            <a:xfrm>
              <a:off x="5657586" y="1196752"/>
              <a:ext cx="2874854" cy="2683427"/>
              <a:chOff x="4860032" y="2160566"/>
              <a:chExt cx="2874854" cy="2683427"/>
            </a:xfrm>
          </p:grpSpPr>
          <p:cxnSp>
            <p:nvCxnSpPr>
              <p:cNvPr id="11" name="Straight Arrow Connector 10"/>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2" name="Straight Arrow Connector 11"/>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3"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0</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4"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5" name="TextBox 9"/>
              <p:cNvSpPr txBox="1"/>
              <p:nvPr/>
            </p:nvSpPr>
            <p:spPr>
              <a:xfrm>
                <a:off x="5141472" y="2160566"/>
                <a:ext cx="5245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ysClr val="windowText" lastClr="000000"/>
                    </a:solidFill>
                    <a:effectLst/>
                    <a:uLnTx/>
                    <a:uFillTx/>
                    <a:latin typeface="Calibri"/>
                    <a:ea typeface="+mn-ea"/>
                    <a:cs typeface="+mn-cs"/>
                  </a:rPr>
                  <a:t>p(t)</a:t>
                </a:r>
                <a:endParaRPr kumimoji="0" lang="en-GB" sz="18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sp>
          <p:nvSpPr>
            <p:cNvPr id="10" name="Arc 9"/>
            <p:cNvSpPr/>
            <p:nvPr/>
          </p:nvSpPr>
          <p:spPr>
            <a:xfrm rot="4438560">
              <a:off x="4193859" y="-289482"/>
              <a:ext cx="3202209" cy="4141980"/>
            </a:xfrm>
            <a:prstGeom prst="arc">
              <a:avLst>
                <a:gd name="adj1" fmla="val 17934159"/>
                <a:gd name="adj2" fmla="val 0"/>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Tree>
    <p:extLst>
      <p:ext uri="{BB962C8B-B14F-4D97-AF65-F5344CB8AC3E}">
        <p14:creationId xmlns:p14="http://schemas.microsoft.com/office/powerpoint/2010/main" val="2138345478"/>
      </p:ext>
    </p:extLst>
  </p:cSld>
  <p:clrMapOvr>
    <a:masterClrMapping/>
  </p:clrMapOvr>
  <p:transition spd="slow">
    <p:cove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712"/>
            <a:ext cx="8229600" cy="5328592"/>
          </a:xfrm>
        </p:spPr>
        <p:txBody>
          <a:bodyPr/>
          <a:lstStyle/>
          <a:p>
            <a:pPr marL="109728" indent="0" algn="ctr">
              <a:buNone/>
            </a:pPr>
            <a:r>
              <a:rPr lang="en-GB" sz="2800" b="1" dirty="0" smtClean="0">
                <a:solidFill>
                  <a:prstClr val="black"/>
                </a:solidFill>
                <a:latin typeface="Book Antiqua" pitchFamily="18" charset="0"/>
                <a:ea typeface="+mj-ea"/>
                <a:cs typeface="+mj-cs"/>
              </a:rPr>
              <a:t>Laplace </a:t>
            </a:r>
            <a:r>
              <a:rPr lang="en-GB" sz="2800" b="1" dirty="0">
                <a:solidFill>
                  <a:prstClr val="black"/>
                </a:solidFill>
                <a:latin typeface="Book Antiqua" pitchFamily="18" charset="0"/>
                <a:ea typeface="+mj-ea"/>
                <a:cs typeface="+mj-cs"/>
              </a:rPr>
              <a:t>Transform of Test </a:t>
            </a:r>
            <a:r>
              <a:rPr lang="en-GB" sz="2800" b="1" dirty="0" smtClean="0">
                <a:solidFill>
                  <a:prstClr val="black"/>
                </a:solidFill>
                <a:latin typeface="Book Antiqua" pitchFamily="18" charset="0"/>
                <a:ea typeface="+mj-ea"/>
                <a:cs typeface="+mj-cs"/>
              </a:rPr>
              <a:t>Signals</a:t>
            </a:r>
          </a:p>
          <a:p>
            <a:endParaRPr lang="en-GB" dirty="0" smtClean="0"/>
          </a:p>
          <a:p>
            <a:pPr>
              <a:buClrTx/>
              <a:buFont typeface="Wingdings" pitchFamily="2" charset="2"/>
              <a:buChar char="Ø"/>
            </a:pPr>
            <a:r>
              <a:rPr lang="en-GB" dirty="0" smtClean="0">
                <a:latin typeface="Book Antiqua" pitchFamily="18" charset="0"/>
              </a:rPr>
              <a:t>I</a:t>
            </a:r>
            <a:r>
              <a:rPr lang="en-GB" sz="2800" dirty="0" smtClean="0">
                <a:latin typeface="Book Antiqua" pitchFamily="18" charset="0"/>
              </a:rPr>
              <a:t>mpulse</a:t>
            </a:r>
            <a:r>
              <a:rPr lang="en-GB" dirty="0" smtClean="0"/>
              <a:t> </a:t>
            </a:r>
          </a:p>
          <a:p>
            <a:endParaRPr lang="en-GB" dirty="0"/>
          </a:p>
          <a:p>
            <a:endParaRPr lang="en-GB" dirty="0" smtClean="0"/>
          </a:p>
          <a:p>
            <a:endParaRPr lang="en-GB" dirty="0"/>
          </a:p>
          <a:p>
            <a:endParaRPr lang="en-GB" dirty="0" smtClean="0"/>
          </a:p>
          <a:p>
            <a:pPr marL="457200" lvl="0" indent="-457200">
              <a:spcBef>
                <a:spcPct val="20000"/>
              </a:spcBef>
              <a:buClrTx/>
              <a:buSzTx/>
              <a:buFont typeface="Wingdings" pitchFamily="2" charset="2"/>
              <a:buChar char="Ø"/>
            </a:pPr>
            <a:r>
              <a:rPr lang="en-GB" sz="2800" dirty="0">
                <a:solidFill>
                  <a:prstClr val="black"/>
                </a:solidFill>
                <a:latin typeface="Book Antiqua" pitchFamily="18" charset="0"/>
              </a:rPr>
              <a:t>Step</a:t>
            </a:r>
          </a:p>
          <a:p>
            <a:endParaRPr lang="en-GB" dirty="0" smtClean="0"/>
          </a:p>
          <a:p>
            <a:endParaRPr lang="en-GB" dirty="0"/>
          </a:p>
          <a:p>
            <a:endParaRPr lang="en-GB" dirty="0" smtClean="0"/>
          </a:p>
          <a:p>
            <a:endParaRPr lang="en-GB" dirty="0"/>
          </a:p>
          <a:p>
            <a:endParaRPr lang="en-GB" dirty="0" smtClean="0"/>
          </a:p>
          <a:p>
            <a:endParaRPr lang="en-GB" dirty="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83</a:t>
            </a:fld>
            <a:endParaRPr lang="en-GB"/>
          </a:p>
        </p:txBody>
      </p:sp>
      <p:sp>
        <p:nvSpPr>
          <p:cNvPr id="5" name="Title 4"/>
          <p:cNvSpPr>
            <a:spLocks noGrp="1"/>
          </p:cNvSpPr>
          <p:nvPr>
            <p:ph type="title"/>
          </p:nvPr>
        </p:nvSpPr>
        <p:spPr>
          <a:xfrm>
            <a:off x="395536" y="188640"/>
            <a:ext cx="8229600" cy="50405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017207771"/>
              </p:ext>
            </p:extLst>
          </p:nvPr>
        </p:nvGraphicFramePr>
        <p:xfrm>
          <a:off x="3347864" y="1628800"/>
          <a:ext cx="2981355" cy="1077466"/>
        </p:xfrm>
        <a:graphic>
          <a:graphicData uri="http://schemas.openxmlformats.org/presentationml/2006/ole">
            <mc:AlternateContent xmlns:mc="http://schemas.openxmlformats.org/markup-compatibility/2006">
              <mc:Choice xmlns:v="urn:schemas-microsoft-com:vml" Requires="v">
                <p:oleObj spid="_x0000_s21662" name="Equation" r:id="rId3" imgW="1091726" imgH="393529" progId="Equation.3">
                  <p:embed/>
                </p:oleObj>
              </mc:Choice>
              <mc:Fallback>
                <p:oleObj name="Equation" r:id="rId3" imgW="1091726" imgH="3935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628800"/>
                        <a:ext cx="2981355" cy="1077466"/>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74297951"/>
              </p:ext>
            </p:extLst>
          </p:nvPr>
        </p:nvGraphicFramePr>
        <p:xfrm>
          <a:off x="3203848" y="2924944"/>
          <a:ext cx="3062287" cy="538163"/>
        </p:xfrm>
        <a:graphic>
          <a:graphicData uri="http://schemas.openxmlformats.org/presentationml/2006/ole">
            <mc:AlternateContent xmlns:mc="http://schemas.openxmlformats.org/markup-compatibility/2006">
              <mc:Choice xmlns:v="urn:schemas-microsoft-com:vml" Requires="v">
                <p:oleObj spid="_x0000_s21663" name="Equation" r:id="rId5" imgW="1015559" imgH="177723" progId="Equation.3">
                  <p:embed/>
                </p:oleObj>
              </mc:Choice>
              <mc:Fallback>
                <p:oleObj name="Equation" r:id="rId5" imgW="1015559" imgH="177723"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924944"/>
                        <a:ext cx="3062287"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46573124"/>
              </p:ext>
            </p:extLst>
          </p:nvPr>
        </p:nvGraphicFramePr>
        <p:xfrm>
          <a:off x="3563888" y="4005064"/>
          <a:ext cx="3085170" cy="1126679"/>
        </p:xfrm>
        <a:graphic>
          <a:graphicData uri="http://schemas.openxmlformats.org/presentationml/2006/ole">
            <mc:AlternateContent xmlns:mc="http://schemas.openxmlformats.org/markup-compatibility/2006">
              <mc:Choice xmlns:v="urn:schemas-microsoft-com:vml" Requires="v">
                <p:oleObj spid="_x0000_s21664" name="Equation" r:id="rId7" imgW="1079032" imgH="393529" progId="Equation.3">
                  <p:embed/>
                </p:oleObj>
              </mc:Choice>
              <mc:Fallback>
                <p:oleObj name="Equation" r:id="rId7" imgW="1079032" imgH="393529"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4005064"/>
                        <a:ext cx="3085170" cy="1126679"/>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16750551"/>
              </p:ext>
            </p:extLst>
          </p:nvPr>
        </p:nvGraphicFramePr>
        <p:xfrm>
          <a:off x="3491880" y="5157192"/>
          <a:ext cx="3138487" cy="1076325"/>
        </p:xfrm>
        <a:graphic>
          <a:graphicData uri="http://schemas.openxmlformats.org/presentationml/2006/ole">
            <mc:AlternateContent xmlns:mc="http://schemas.openxmlformats.org/markup-compatibility/2006">
              <mc:Choice xmlns:v="urn:schemas-microsoft-com:vml" Requires="v">
                <p:oleObj spid="_x0000_s21665" name="Equation" r:id="rId9" imgW="1040948" imgH="355446" progId="Equation.3">
                  <p:embed/>
                </p:oleObj>
              </mc:Choice>
              <mc:Fallback>
                <p:oleObj name="Equation" r:id="rId9" imgW="1040948" imgH="355446"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880" y="5157192"/>
                        <a:ext cx="31384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4724805"/>
      </p:ext>
    </p:extLst>
  </p:cSld>
  <p:clrMapOvr>
    <a:masterClrMapping/>
  </p:clrMapOvr>
  <p:transition spd="slow">
    <p:cove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760640"/>
          </a:xfrm>
        </p:spPr>
        <p:txBody>
          <a:bodyPr/>
          <a:lstStyle/>
          <a:p>
            <a:pPr marL="457200" indent="-457200">
              <a:spcBef>
                <a:spcPct val="20000"/>
              </a:spcBef>
              <a:buClrTx/>
              <a:buSzTx/>
              <a:buFont typeface="Wingdings" pitchFamily="2" charset="2"/>
              <a:buChar char="Ø"/>
            </a:pPr>
            <a:r>
              <a:rPr lang="en-GB" sz="2800" dirty="0">
                <a:solidFill>
                  <a:prstClr val="black"/>
                </a:solidFill>
                <a:latin typeface="Book Antiqua" pitchFamily="18" charset="0"/>
              </a:rPr>
              <a:t>Ramp</a:t>
            </a:r>
          </a:p>
          <a:p>
            <a:pPr>
              <a:buClrTx/>
              <a:buFont typeface="Wingdings" pitchFamily="2" charset="2"/>
              <a:buChar char="Ø"/>
            </a:pPr>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84</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176381410"/>
              </p:ext>
            </p:extLst>
          </p:nvPr>
        </p:nvGraphicFramePr>
        <p:xfrm>
          <a:off x="3347863" y="980728"/>
          <a:ext cx="3202161" cy="1129854"/>
        </p:xfrm>
        <a:graphic>
          <a:graphicData uri="http://schemas.openxmlformats.org/presentationml/2006/ole">
            <mc:AlternateContent xmlns:mc="http://schemas.openxmlformats.org/markup-compatibility/2006">
              <mc:Choice xmlns:v="urn:schemas-microsoft-com:vml" Requires="v">
                <p:oleObj spid="_x0000_s22686" name="Equation" r:id="rId3" imgW="1117115" imgH="393529" progId="Equation.3">
                  <p:embed/>
                </p:oleObj>
              </mc:Choice>
              <mc:Fallback>
                <p:oleObj name="Equation" r:id="rId3" imgW="1117115"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3" y="980728"/>
                        <a:ext cx="3202161" cy="112985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37734239"/>
              </p:ext>
            </p:extLst>
          </p:nvPr>
        </p:nvGraphicFramePr>
        <p:xfrm>
          <a:off x="3131840" y="2132856"/>
          <a:ext cx="3216275" cy="1114425"/>
        </p:xfrm>
        <a:graphic>
          <a:graphicData uri="http://schemas.openxmlformats.org/presentationml/2006/ole">
            <mc:AlternateContent xmlns:mc="http://schemas.openxmlformats.org/markup-compatibility/2006">
              <mc:Choice xmlns:v="urn:schemas-microsoft-com:vml" Requires="v">
                <p:oleObj spid="_x0000_s22687" name="Equation" r:id="rId5" imgW="1066800" imgH="368300" progId="Equation.3">
                  <p:embed/>
                </p:oleObj>
              </mc:Choice>
              <mc:Fallback>
                <p:oleObj name="Equation" r:id="rId5" imgW="1066800" imgH="3683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2132856"/>
                        <a:ext cx="32162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611560" y="3933056"/>
            <a:ext cx="2124299" cy="523220"/>
          </a:xfrm>
          <a:prstGeom prst="rect">
            <a:avLst/>
          </a:prstGeom>
        </p:spPr>
        <p:txBody>
          <a:bodyPr wrap="none">
            <a:spAutoFit/>
          </a:bodyPr>
          <a:lstStyle/>
          <a:p>
            <a:pPr marL="457200" lvl="0" indent="-457200">
              <a:spcBef>
                <a:spcPct val="20000"/>
              </a:spcBef>
              <a:buFont typeface="Wingdings" pitchFamily="2" charset="2"/>
              <a:buChar char="Ø"/>
            </a:pPr>
            <a:r>
              <a:rPr lang="en-GB" sz="2800" dirty="0">
                <a:solidFill>
                  <a:prstClr val="black"/>
                </a:solidFill>
                <a:latin typeface="Book Antiqua" pitchFamily="18" charset="0"/>
              </a:rPr>
              <a:t>Parabolic</a:t>
            </a:r>
          </a:p>
        </p:txBody>
      </p:sp>
      <p:graphicFrame>
        <p:nvGraphicFramePr>
          <p:cNvPr id="9" name="Object 8"/>
          <p:cNvGraphicFramePr>
            <a:graphicFrameLocks noChangeAspect="1"/>
          </p:cNvGraphicFramePr>
          <p:nvPr>
            <p:extLst>
              <p:ext uri="{D42A27DB-BD31-4B8C-83A1-F6EECF244321}">
                <p14:modId xmlns:p14="http://schemas.microsoft.com/office/powerpoint/2010/main" val="266844362"/>
              </p:ext>
            </p:extLst>
          </p:nvPr>
        </p:nvGraphicFramePr>
        <p:xfrm>
          <a:off x="3563887" y="3573016"/>
          <a:ext cx="3335937" cy="1601603"/>
        </p:xfrm>
        <a:graphic>
          <a:graphicData uri="http://schemas.openxmlformats.org/presentationml/2006/ole">
            <mc:AlternateContent xmlns:mc="http://schemas.openxmlformats.org/markup-compatibility/2006">
              <mc:Choice xmlns:v="urn:schemas-microsoft-com:vml" Requires="v">
                <p:oleObj spid="_x0000_s22688" name="Equation" r:id="rId7" imgW="1244600" imgH="596900" progId="Equation.3">
                  <p:embed/>
                </p:oleObj>
              </mc:Choice>
              <mc:Fallback>
                <p:oleObj name="Equation" r:id="rId7" imgW="1244600" imgH="5969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7" y="3573016"/>
                        <a:ext cx="3335937" cy="1601603"/>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43716014"/>
              </p:ext>
            </p:extLst>
          </p:nvPr>
        </p:nvGraphicFramePr>
        <p:xfrm>
          <a:off x="3131840" y="5301208"/>
          <a:ext cx="3521075" cy="1098550"/>
        </p:xfrm>
        <a:graphic>
          <a:graphicData uri="http://schemas.openxmlformats.org/presentationml/2006/ole">
            <mc:AlternateContent xmlns:mc="http://schemas.openxmlformats.org/markup-compatibility/2006">
              <mc:Choice xmlns:v="urn:schemas-microsoft-com:vml" Requires="v">
                <p:oleObj spid="_x0000_s22689" name="Equation" r:id="rId9" imgW="1269720" imgH="393480" progId="Equation.3">
                  <p:embed/>
                </p:oleObj>
              </mc:Choice>
              <mc:Fallback>
                <p:oleObj name="Equation" r:id="rId9" imgW="1269720" imgH="39348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5301208"/>
                        <a:ext cx="35210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37149240"/>
      </p:ext>
    </p:extLst>
  </p:cSld>
  <p:clrMapOvr>
    <a:masterClrMapping/>
  </p:clrMapOvr>
  <p:transition spd="slow">
    <p:cov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3767" y="908720"/>
            <a:ext cx="8229600" cy="5485590"/>
          </a:xfrm>
        </p:spPr>
        <p:txBody>
          <a:bodyPr/>
          <a:lstStyle/>
          <a:p>
            <a:pPr marL="109728" indent="0" algn="just">
              <a:buNone/>
            </a:pPr>
            <a:r>
              <a:rPr lang="en-GB" dirty="0" smtClean="0">
                <a:latin typeface="Book Antiqua" pitchFamily="18" charset="0"/>
              </a:rPr>
              <a:t>Relationship between standard Test Signals</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85</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693" t="25689" r="16113" b="14087"/>
          <a:stretch/>
        </p:blipFill>
        <p:spPr bwMode="auto">
          <a:xfrm>
            <a:off x="1298167" y="1484784"/>
            <a:ext cx="680042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853274"/>
      </p:ext>
    </p:extLst>
  </p:cSld>
  <p:clrMapOvr>
    <a:masterClrMapping/>
  </p:clrMapOvr>
  <p:transition spd="slow">
    <p:cov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8784976" cy="5904656"/>
          </a:xfrm>
        </p:spPr>
        <p:txBody>
          <a:bodyPr>
            <a:normAutofit/>
          </a:bodyPr>
          <a:lstStyle/>
          <a:p>
            <a:pPr marL="109728" indent="0">
              <a:buNone/>
            </a:pPr>
            <a:r>
              <a:rPr lang="en-US" sz="2500" b="1" dirty="0">
                <a:solidFill>
                  <a:srgbClr val="000000"/>
                </a:solidFill>
                <a:latin typeface="Book Antiqua" pitchFamily="18" charset="0"/>
              </a:rPr>
              <a:t>Laplace Transforms for Various Time-Domain </a:t>
            </a:r>
            <a:r>
              <a:rPr lang="en-US" sz="2500" b="1" dirty="0" smtClean="0">
                <a:solidFill>
                  <a:srgbClr val="000000"/>
                </a:solidFill>
                <a:latin typeface="Book Antiqua" pitchFamily="18" charset="0"/>
              </a:rPr>
              <a:t>Functions</a:t>
            </a:r>
          </a:p>
          <a:p>
            <a:pPr marL="109728" indent="0">
              <a:buNone/>
            </a:pPr>
            <a:endParaRPr lang="en-GB" sz="28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86</a:t>
            </a:fld>
            <a:endParaRPr lang="en-GB"/>
          </a:p>
        </p:txBody>
      </p:sp>
      <p:sp>
        <p:nvSpPr>
          <p:cNvPr id="5" name="Title 4"/>
          <p:cNvSpPr>
            <a:spLocks noGrp="1"/>
          </p:cNvSpPr>
          <p:nvPr>
            <p:ph type="title"/>
          </p:nvPr>
        </p:nvSpPr>
        <p:spPr>
          <a:xfrm>
            <a:off x="457200" y="274638"/>
            <a:ext cx="8229600" cy="346050"/>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26632"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3977" t="21428" r="21578" b="26326"/>
          <a:stretch/>
        </p:blipFill>
        <p:spPr bwMode="auto">
          <a:xfrm>
            <a:off x="611560" y="1124745"/>
            <a:ext cx="8136904"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036139"/>
      </p:ext>
    </p:extLst>
  </p:cSld>
  <p:clrMapOvr>
    <a:masterClrMapping/>
  </p:clrMapOvr>
  <p:transition spd="slow">
    <p:cove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4119" y="719208"/>
            <a:ext cx="8229600" cy="5504018"/>
          </a:xfrm>
        </p:spPr>
        <p:txBody>
          <a:bodyPr>
            <a:normAutofit lnSpcReduction="10000"/>
          </a:bodyPr>
          <a:lstStyle/>
          <a:p>
            <a:pPr marL="109728" indent="0">
              <a:lnSpc>
                <a:spcPct val="150000"/>
              </a:lnSpc>
              <a:buNone/>
            </a:pPr>
            <a:r>
              <a:rPr lang="en-GB" sz="2400" b="1" dirty="0">
                <a:solidFill>
                  <a:prstClr val="black"/>
                </a:solidFill>
                <a:latin typeface="Book Antiqua" pitchFamily="18" charset="0"/>
                <a:ea typeface="+mj-ea"/>
                <a:cs typeface="+mj-cs"/>
              </a:rPr>
              <a:t>Time Response of Control </a:t>
            </a:r>
            <a:r>
              <a:rPr lang="en-GB" sz="2400" b="1" dirty="0" smtClean="0">
                <a:solidFill>
                  <a:prstClr val="black"/>
                </a:solidFill>
                <a:latin typeface="Book Antiqua" pitchFamily="18" charset="0"/>
                <a:ea typeface="+mj-ea"/>
                <a:cs typeface="+mj-cs"/>
              </a:rPr>
              <a:t>Systems</a:t>
            </a:r>
          </a:p>
          <a:p>
            <a:pPr marL="342900" lvl="0" indent="-342900" algn="just">
              <a:lnSpc>
                <a:spcPct val="150000"/>
              </a:lnSpc>
              <a:spcBef>
                <a:spcPts val="0"/>
              </a:spcBef>
              <a:buClrTx/>
              <a:buSzTx/>
              <a:buFont typeface="Wingdings" pitchFamily="2" charset="2"/>
              <a:buChar char="Ø"/>
            </a:pPr>
            <a:r>
              <a:rPr lang="en-US" sz="2400" dirty="0">
                <a:solidFill>
                  <a:prstClr val="black"/>
                </a:solidFill>
                <a:latin typeface="Book Antiqua" pitchFamily="18" charset="0"/>
              </a:rPr>
              <a:t>Time response of a dynamic system response to an input expressed as a function of time</a:t>
            </a:r>
            <a:r>
              <a:rPr lang="en-US" sz="2400" dirty="0" smtClean="0">
                <a:solidFill>
                  <a:prstClr val="black"/>
                </a:solidFill>
                <a:latin typeface="Book Antiqua" pitchFamily="18" charset="0"/>
              </a:rPr>
              <a:t>.</a:t>
            </a: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smtClean="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smtClean="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smtClean="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342900" lvl="0" indent="-342900" algn="just">
              <a:lnSpc>
                <a:spcPct val="150000"/>
              </a:lnSpc>
              <a:spcBef>
                <a:spcPts val="0"/>
              </a:spcBef>
              <a:buClrTx/>
              <a:buSzTx/>
              <a:buFont typeface="Wingdings" pitchFamily="2" charset="2"/>
              <a:buChar char="Ø"/>
            </a:pPr>
            <a:r>
              <a:rPr lang="en-US" sz="2400" dirty="0">
                <a:solidFill>
                  <a:prstClr val="black"/>
                </a:solidFill>
                <a:latin typeface="Book Antiqua" pitchFamily="18" charset="0"/>
              </a:rPr>
              <a:t>The time response of any system has two components</a:t>
            </a:r>
          </a:p>
          <a:p>
            <a:pPr marL="800100" lvl="1" indent="-342900" algn="just">
              <a:lnSpc>
                <a:spcPct val="150000"/>
              </a:lnSpc>
              <a:spcBef>
                <a:spcPts val="0"/>
              </a:spcBef>
              <a:buClrTx/>
              <a:buFont typeface="Wingdings" pitchFamily="2" charset="2"/>
              <a:buChar char="§"/>
            </a:pPr>
            <a:r>
              <a:rPr lang="en-US" sz="2400" dirty="0">
                <a:solidFill>
                  <a:prstClr val="black"/>
                </a:solidFill>
                <a:latin typeface="Book Antiqua" pitchFamily="18" charset="0"/>
              </a:rPr>
              <a:t>Transient response</a:t>
            </a:r>
          </a:p>
          <a:p>
            <a:pPr marL="800100" lvl="1" indent="-342900" algn="just">
              <a:lnSpc>
                <a:spcPct val="150000"/>
              </a:lnSpc>
              <a:spcBef>
                <a:spcPts val="0"/>
              </a:spcBef>
              <a:buClrTx/>
              <a:buFont typeface="Wingdings" pitchFamily="2" charset="2"/>
              <a:buChar char="§"/>
            </a:pPr>
            <a:r>
              <a:rPr lang="en-US" sz="2400" dirty="0">
                <a:solidFill>
                  <a:prstClr val="black"/>
                </a:solidFill>
                <a:latin typeface="Book Antiqua" pitchFamily="18" charset="0"/>
              </a:rPr>
              <a:t>Steady-state response</a:t>
            </a:r>
          </a:p>
          <a:p>
            <a:pPr marL="109728" indent="0">
              <a:buNone/>
            </a:pPr>
            <a:endParaRPr lang="en-GB" sz="2400" b="1"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87</a:t>
            </a:fld>
            <a:endParaRPr lang="en-GB"/>
          </a:p>
        </p:txBody>
      </p:sp>
      <p:sp>
        <p:nvSpPr>
          <p:cNvPr id="5" name="Title 4"/>
          <p:cNvSpPr>
            <a:spLocks noGrp="1"/>
          </p:cNvSpPr>
          <p:nvPr>
            <p:ph type="title"/>
          </p:nvPr>
        </p:nvSpPr>
        <p:spPr>
          <a:xfrm>
            <a:off x="463802" y="188640"/>
            <a:ext cx="8229600" cy="562074"/>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grpSp>
        <p:nvGrpSpPr>
          <p:cNvPr id="6" name="Group 5"/>
          <p:cNvGrpSpPr/>
          <p:nvPr/>
        </p:nvGrpSpPr>
        <p:grpSpPr>
          <a:xfrm>
            <a:off x="700514" y="2344046"/>
            <a:ext cx="7992888" cy="2202910"/>
            <a:chOff x="1138064" y="2420888"/>
            <a:chExt cx="7178352" cy="2204996"/>
          </a:xfrm>
        </p:grpSpPr>
        <p:sp>
          <p:nvSpPr>
            <p:cNvPr id="7" name="Rectangle 6"/>
            <p:cNvSpPr/>
            <p:nvPr/>
          </p:nvSpPr>
          <p:spPr>
            <a:xfrm>
              <a:off x="3442320" y="2897692"/>
              <a:ext cx="2160240" cy="12241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600" b="0" i="0" u="none" strike="noStrike" kern="0" cap="none" spc="0" normalizeH="0" baseline="0" noProof="0" dirty="0" smtClean="0">
                  <a:ln>
                    <a:noFill/>
                  </a:ln>
                  <a:solidFill>
                    <a:sysClr val="window" lastClr="FFFFFF"/>
                  </a:solidFill>
                  <a:effectLst/>
                  <a:uLnTx/>
                  <a:uFillTx/>
                  <a:latin typeface="Calibri"/>
                  <a:ea typeface="+mn-ea"/>
                  <a:cs typeface="+mn-cs"/>
                </a:rPr>
                <a:t>System</a:t>
              </a:r>
              <a:endParaRPr kumimoji="0" lang="en-GB" sz="26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8" name="Straight Arrow Connector 7"/>
            <p:cNvCxnSpPr/>
            <p:nvPr/>
          </p:nvCxnSpPr>
          <p:spPr>
            <a:xfrm>
              <a:off x="2146176" y="3528348"/>
              <a:ext cx="129614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9" name="Straight Arrow Connector 8"/>
            <p:cNvCxnSpPr/>
            <p:nvPr/>
          </p:nvCxnSpPr>
          <p:spPr>
            <a:xfrm>
              <a:off x="5588912" y="3532116"/>
              <a:ext cx="129614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pic>
          <p:nvPicPr>
            <p:cNvPr id="10" name="Picture 9" descr="download.jpg"/>
            <p:cNvPicPr>
              <a:picLocks noChangeAspect="1"/>
            </p:cNvPicPr>
            <p:nvPr/>
          </p:nvPicPr>
          <p:blipFill>
            <a:blip r:embed="rId2" cstate="print"/>
            <a:srcRect t="52257"/>
            <a:stretch>
              <a:fillRect/>
            </a:stretch>
          </p:blipFill>
          <p:spPr>
            <a:xfrm>
              <a:off x="1210072" y="2490103"/>
              <a:ext cx="1348772" cy="602306"/>
            </a:xfrm>
            <a:prstGeom prst="rect">
              <a:avLst/>
            </a:prstGeom>
          </p:spPr>
        </p:pic>
        <p:pic>
          <p:nvPicPr>
            <p:cNvPr id="11" name="Picture 10" descr="download.jpg"/>
            <p:cNvPicPr>
              <a:picLocks noChangeAspect="1"/>
            </p:cNvPicPr>
            <p:nvPr/>
          </p:nvPicPr>
          <p:blipFill>
            <a:blip r:embed="rId2" cstate="print"/>
            <a:srcRect b="51632"/>
            <a:stretch>
              <a:fillRect/>
            </a:stretch>
          </p:blipFill>
          <p:spPr>
            <a:xfrm>
              <a:off x="6466656" y="2420888"/>
              <a:ext cx="1849760" cy="836844"/>
            </a:xfrm>
            <a:prstGeom prst="rect">
              <a:avLst/>
            </a:prstGeom>
          </p:spPr>
        </p:pic>
        <p:pic>
          <p:nvPicPr>
            <p:cNvPr id="12" name="Picture 11" descr="4_impul.gif"/>
            <p:cNvPicPr>
              <a:picLocks noChangeAspect="1"/>
            </p:cNvPicPr>
            <p:nvPr/>
          </p:nvPicPr>
          <p:blipFill>
            <a:blip r:embed="rId3" cstate="print"/>
            <a:srcRect r="79328" b="66400"/>
            <a:stretch>
              <a:fillRect/>
            </a:stretch>
          </p:blipFill>
          <p:spPr>
            <a:xfrm>
              <a:off x="1138064" y="3401748"/>
              <a:ext cx="819091" cy="936104"/>
            </a:xfrm>
            <a:prstGeom prst="rect">
              <a:avLst/>
            </a:prstGeom>
          </p:spPr>
        </p:pic>
        <p:pic>
          <p:nvPicPr>
            <p:cNvPr id="13" name="Picture 12" descr="4_impul.gif"/>
            <p:cNvPicPr>
              <a:picLocks noChangeAspect="1"/>
            </p:cNvPicPr>
            <p:nvPr/>
          </p:nvPicPr>
          <p:blipFill>
            <a:blip r:embed="rId3" cstate="print"/>
            <a:srcRect l="73827" b="66400"/>
            <a:stretch>
              <a:fillRect/>
            </a:stretch>
          </p:blipFill>
          <p:spPr>
            <a:xfrm>
              <a:off x="6610672" y="3585929"/>
              <a:ext cx="1152128" cy="1039955"/>
            </a:xfrm>
            <a:prstGeom prst="rect">
              <a:avLst/>
            </a:prstGeom>
          </p:spPr>
        </p:pic>
      </p:grpSp>
    </p:spTree>
    <p:extLst>
      <p:ext uri="{BB962C8B-B14F-4D97-AF65-F5344CB8AC3E}">
        <p14:creationId xmlns:p14="http://schemas.microsoft.com/office/powerpoint/2010/main" val="36600780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88</a:t>
            </a:fld>
            <a:endParaRPr lang="en-GB"/>
          </a:p>
        </p:txBody>
      </p:sp>
      <p:sp>
        <p:nvSpPr>
          <p:cNvPr id="5" name="Title 4"/>
          <p:cNvSpPr>
            <a:spLocks noGrp="1"/>
          </p:cNvSpPr>
          <p:nvPr>
            <p:ph type="title"/>
          </p:nvPr>
        </p:nvSpPr>
        <p:spPr>
          <a:xfrm>
            <a:off x="518864" y="116632"/>
            <a:ext cx="8229600" cy="360040"/>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
        <p:nvSpPr>
          <p:cNvPr id="6" name="Content Placeholder 5"/>
          <p:cNvSpPr>
            <a:spLocks noGrp="1"/>
          </p:cNvSpPr>
          <p:nvPr>
            <p:ph idx="1"/>
          </p:nvPr>
        </p:nvSpPr>
        <p:spPr>
          <a:xfrm>
            <a:off x="484018" y="692696"/>
            <a:ext cx="8229600" cy="1200329"/>
          </a:xfrm>
          <a:prstGeom prst="rect">
            <a:avLst/>
          </a:prstGeom>
        </p:spPr>
        <p:txBody>
          <a:bodyPr wrap="square">
            <a:spAutoFit/>
          </a:bodyPr>
          <a:lstStyle/>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r>
              <a:rPr kumimoji="0" lang="en-GB" sz="2400" b="0" i="0" u="none" strike="noStrike" kern="0" cap="none" spc="0" normalizeH="0" baseline="0" noProof="0" dirty="0" smtClean="0">
                <a:ln>
                  <a:noFill/>
                </a:ln>
                <a:solidFill>
                  <a:sysClr val="windowText" lastClr="000000"/>
                </a:solidFill>
                <a:effectLst/>
                <a:uLnTx/>
                <a:uFillTx/>
                <a:latin typeface="Book Antiqua" pitchFamily="18" charset="0"/>
              </a:rPr>
              <a:t>When the response of the system is changed from equilibrium, it takes some time to settle down. This is called </a:t>
            </a:r>
            <a:r>
              <a:rPr kumimoji="0" lang="en-GB" sz="2400" b="1" i="0" u="none" strike="noStrike" kern="0" cap="none" spc="0" normalizeH="0" baseline="0" noProof="0" dirty="0" smtClean="0">
                <a:ln>
                  <a:noFill/>
                </a:ln>
                <a:solidFill>
                  <a:sysClr val="windowText" lastClr="000000"/>
                </a:solidFill>
                <a:effectLst/>
                <a:uLnTx/>
                <a:uFillTx/>
                <a:latin typeface="Book Antiqua" pitchFamily="18" charset="0"/>
              </a:rPr>
              <a:t>transient response.</a:t>
            </a:r>
            <a:r>
              <a:rPr kumimoji="0" lang="en-GB" sz="2400" b="0" i="0" u="none" strike="noStrike" kern="0" cap="none" spc="0" normalizeH="0" baseline="0" noProof="0" dirty="0" smtClean="0">
                <a:ln>
                  <a:noFill/>
                </a:ln>
                <a:solidFill>
                  <a:sysClr val="windowText" lastClr="000000"/>
                </a:solidFill>
                <a:effectLst/>
                <a:uLnTx/>
                <a:uFillTx/>
                <a:latin typeface="Book Antiqua" pitchFamily="18" charset="0"/>
              </a:rPr>
              <a:t> </a:t>
            </a:r>
            <a:endParaRPr kumimoji="0" lang="en-US" sz="2400" b="0" i="0" u="none" strike="noStrike" kern="0" cap="none" spc="0" normalizeH="0" baseline="0" noProof="0" dirty="0" smtClean="0">
              <a:ln>
                <a:noFill/>
              </a:ln>
              <a:solidFill>
                <a:sysClr val="windowText" lastClr="000000"/>
              </a:solidFill>
              <a:effectLst/>
              <a:uLnTx/>
              <a:uFillTx/>
              <a:latin typeface="Book Antiqua" pitchFamily="18" charset="0"/>
            </a:endParaRPr>
          </a:p>
        </p:txBody>
      </p:sp>
      <p:sp>
        <p:nvSpPr>
          <p:cNvPr id="7" name="Rectangle 6"/>
          <p:cNvSpPr/>
          <p:nvPr/>
        </p:nvSpPr>
        <p:spPr>
          <a:xfrm>
            <a:off x="539552" y="1916832"/>
            <a:ext cx="8208912" cy="830997"/>
          </a:xfrm>
          <a:prstGeom prst="rect">
            <a:avLst/>
          </a:prstGeom>
        </p:spPr>
        <p:txBody>
          <a:bodyPr wrap="square">
            <a:spAutoFit/>
          </a:bodyPr>
          <a:lstStyle/>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r>
              <a:rPr kumimoji="0" lang="en-GB" sz="2400" b="0" i="0" u="none" strike="noStrike" kern="0" cap="none" spc="0" normalizeH="0" baseline="0" noProof="0" dirty="0" smtClean="0">
                <a:ln>
                  <a:noFill/>
                </a:ln>
                <a:solidFill>
                  <a:sysClr val="windowText" lastClr="000000"/>
                </a:solidFill>
                <a:effectLst/>
                <a:uLnTx/>
                <a:uFillTx/>
                <a:latin typeface="Book Antiqua" pitchFamily="18" charset="0"/>
              </a:rPr>
              <a:t>The response of the system after the transient response is called </a:t>
            </a:r>
            <a:r>
              <a:rPr kumimoji="0" lang="en-GB" sz="2400" b="1" i="0" u="none" strike="noStrike" kern="0" cap="none" spc="0" normalizeH="0" baseline="0" noProof="0" dirty="0" smtClean="0">
                <a:ln>
                  <a:noFill/>
                </a:ln>
                <a:solidFill>
                  <a:sysClr val="windowText" lastClr="000000"/>
                </a:solidFill>
                <a:effectLst/>
                <a:uLnTx/>
                <a:uFillTx/>
                <a:latin typeface="Book Antiqua" pitchFamily="18" charset="0"/>
              </a:rPr>
              <a:t>steady state response</a:t>
            </a:r>
            <a:r>
              <a:rPr kumimoji="0" lang="en-GB" sz="2400" b="0" i="0" u="none" strike="noStrike" kern="0" cap="none" spc="0" normalizeH="0" baseline="0" noProof="0" dirty="0" smtClean="0">
                <a:ln>
                  <a:noFill/>
                </a:ln>
                <a:solidFill>
                  <a:sysClr val="windowText" lastClr="000000"/>
                </a:solidFill>
                <a:effectLst/>
                <a:uLnTx/>
                <a:uFillTx/>
                <a:latin typeface="Book Antiqua" pitchFamily="18" charset="0"/>
              </a:rPr>
              <a:t>. </a:t>
            </a:r>
            <a:endParaRPr kumimoji="0" lang="en-GB" sz="2400" b="0" i="0" u="none" strike="noStrike" kern="0" cap="none" spc="0" normalizeH="0" baseline="0" noProof="0" dirty="0">
              <a:ln>
                <a:noFill/>
              </a:ln>
              <a:solidFill>
                <a:sysClr val="windowText" lastClr="000000"/>
              </a:solidFill>
              <a:effectLst/>
              <a:uLnTx/>
              <a:uFillTx/>
              <a:latin typeface="Book Antiqua" pitchFamily="18" charset="0"/>
            </a:endParaRPr>
          </a:p>
        </p:txBody>
      </p:sp>
      <p:pic>
        <p:nvPicPr>
          <p:cNvPr id="8" name="Picture 2"/>
          <p:cNvPicPr>
            <a:picLocks noChangeAspect="1" noChangeArrowheads="1"/>
          </p:cNvPicPr>
          <p:nvPr/>
        </p:nvPicPr>
        <p:blipFill>
          <a:blip r:embed="rId2" cstate="print"/>
          <a:srcRect l="11905" t="11739" r="7734"/>
          <a:stretch>
            <a:fillRect/>
          </a:stretch>
        </p:blipFill>
        <p:spPr bwMode="auto">
          <a:xfrm>
            <a:off x="2045205" y="2757929"/>
            <a:ext cx="5153842" cy="3688211"/>
          </a:xfrm>
          <a:prstGeom prst="rect">
            <a:avLst/>
          </a:prstGeom>
          <a:noFill/>
          <a:ln w="9525">
            <a:noFill/>
            <a:miter lim="800000"/>
            <a:headEnd/>
            <a:tailEnd/>
          </a:ln>
          <a:effectLst/>
        </p:spPr>
      </p:pic>
    </p:spTree>
    <p:extLst>
      <p:ext uri="{BB962C8B-B14F-4D97-AF65-F5344CB8AC3E}">
        <p14:creationId xmlns:p14="http://schemas.microsoft.com/office/powerpoint/2010/main" val="2688545789"/>
      </p:ext>
    </p:extLst>
  </p:cSld>
  <p:clrMapOvr>
    <a:masterClrMapping/>
  </p:clrMapOvr>
  <p:transition spd="slow">
    <p:cov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52736"/>
            <a:ext cx="8229600" cy="4525963"/>
          </a:xfrm>
        </p:spPr>
        <p:txBody>
          <a:bodyPr/>
          <a:lstStyle/>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Transient response depend upon the system poles only and not on the type of input. </a:t>
            </a:r>
          </a:p>
          <a:p>
            <a:pPr marL="438150" lvl="0" indent="-342900" algn="just">
              <a:spcBef>
                <a:spcPts val="0"/>
              </a:spcBef>
              <a:buClrTx/>
              <a:buSzTx/>
              <a:buFont typeface="Wingdings" pitchFamily="2" charset="2"/>
              <a:buChar char="Ø"/>
            </a:pPr>
            <a:endParaRPr lang="en-US" sz="2400" dirty="0">
              <a:solidFill>
                <a:prstClr val="black"/>
              </a:solidFill>
              <a:latin typeface="Book Antiqua" pitchFamily="18" charset="0"/>
            </a:endParaRPr>
          </a:p>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It is therefore sufficient to analyze the transient response using a step input. </a:t>
            </a:r>
          </a:p>
          <a:p>
            <a:pPr marL="438150" lvl="0" indent="-342900" algn="just">
              <a:spcBef>
                <a:spcPts val="0"/>
              </a:spcBef>
              <a:buClrTx/>
              <a:buSzTx/>
              <a:buFont typeface="Wingdings" pitchFamily="2" charset="2"/>
              <a:buChar char="Ø"/>
            </a:pPr>
            <a:endParaRPr lang="en-US" sz="2400" dirty="0">
              <a:solidFill>
                <a:prstClr val="black"/>
              </a:solidFill>
              <a:latin typeface="Book Antiqua" pitchFamily="18" charset="0"/>
            </a:endParaRPr>
          </a:p>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The steady-state response depends on system dynamics and the input quantity. </a:t>
            </a:r>
          </a:p>
          <a:p>
            <a:pPr marL="438150" lvl="0" indent="-342900" algn="just">
              <a:spcBef>
                <a:spcPts val="0"/>
              </a:spcBef>
              <a:buClrTx/>
              <a:buSzTx/>
              <a:buFont typeface="Wingdings" pitchFamily="2" charset="2"/>
              <a:buChar char="Ø"/>
            </a:pPr>
            <a:endParaRPr lang="en-US" sz="2400" dirty="0">
              <a:solidFill>
                <a:prstClr val="black"/>
              </a:solidFill>
              <a:latin typeface="Book Antiqua" pitchFamily="18" charset="0"/>
            </a:endParaRPr>
          </a:p>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It is then examined using different test signals by final value theorem.</a:t>
            </a:r>
            <a:endParaRPr lang="en-GB" sz="2400" dirty="0">
              <a:solidFill>
                <a:prstClr val="black"/>
              </a:solidFill>
              <a:latin typeface="Book Antiqua" pitchFamily="18" charset="0"/>
            </a:endParaRP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89</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spTree>
    <p:extLst>
      <p:ext uri="{BB962C8B-B14F-4D97-AF65-F5344CB8AC3E}">
        <p14:creationId xmlns:p14="http://schemas.microsoft.com/office/powerpoint/2010/main" val="4154123350"/>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01882"/>
            <a:ext cx="8229600" cy="5400600"/>
          </a:xfrm>
        </p:spPr>
        <p:txBody>
          <a:bodyPr>
            <a:noAutofit/>
          </a:bodyPr>
          <a:lstStyle/>
          <a:p>
            <a:pPr marL="109728" indent="0">
              <a:buNone/>
            </a:pPr>
            <a:r>
              <a:rPr lang="en-GB" sz="2400" dirty="0" smtClean="0">
                <a:latin typeface="Book Antiqua" pitchFamily="18" charset="0"/>
              </a:rPr>
              <a:t>Fig. 1.3: Closed –loop feedback control system</a:t>
            </a:r>
          </a:p>
          <a:p>
            <a:pPr marL="109728" indent="0">
              <a:buNone/>
            </a:pPr>
            <a:endParaRPr lang="en-GB" sz="2400" dirty="0">
              <a:latin typeface="Book Antiqua" pitchFamily="18" charset="0"/>
            </a:endParaRPr>
          </a:p>
          <a:p>
            <a:pPr marL="109728" indent="0">
              <a:buNone/>
            </a:pPr>
            <a:endParaRPr lang="en-GB" sz="2400" dirty="0" smtClean="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smtClean="0">
              <a:latin typeface="Book Antiqua" pitchFamily="18" charset="0"/>
            </a:endParaRPr>
          </a:p>
          <a:p>
            <a:pPr marL="109728" indent="0">
              <a:buNone/>
            </a:pPr>
            <a:endParaRPr lang="en-GB" sz="2400" dirty="0">
              <a:latin typeface="Book Antiqua" pitchFamily="18" charset="0"/>
            </a:endParaRPr>
          </a:p>
          <a:p>
            <a:pPr marL="109728" indent="0">
              <a:buNone/>
            </a:pPr>
            <a:endParaRPr lang="en-GB" sz="2400" b="1" dirty="0" smtClean="0">
              <a:latin typeface="Book Antiqua" pitchFamily="18" charset="0"/>
            </a:endParaRPr>
          </a:p>
          <a:p>
            <a:pPr marL="109728" indent="0">
              <a:buNone/>
            </a:pPr>
            <a:r>
              <a:rPr lang="en-GB" sz="2400" b="1" dirty="0" smtClean="0">
                <a:latin typeface="Book Antiqua" pitchFamily="18" charset="0"/>
              </a:rPr>
              <a:t>Therefore: </a:t>
            </a:r>
          </a:p>
          <a:p>
            <a:pPr algn="just">
              <a:buClrTx/>
              <a:buFont typeface="Wingdings" pitchFamily="2" charset="2"/>
              <a:buChar char="Ø"/>
            </a:pPr>
            <a:r>
              <a:rPr lang="en-GB" sz="2400" dirty="0" smtClean="0">
                <a:latin typeface="Book Antiqua" pitchFamily="18" charset="0"/>
              </a:rPr>
              <a:t>A closed – loop control system uses a measurement of the output and feedback of this signal to compare it with the desired output (reference or command)</a:t>
            </a:r>
          </a:p>
          <a:p>
            <a:pPr marL="109728" indent="0">
              <a:buNone/>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67" t="34921" r="9977" b="43179"/>
          <a:stretch/>
        </p:blipFill>
        <p:spPr bwMode="auto">
          <a:xfrm>
            <a:off x="708898" y="1844824"/>
            <a:ext cx="7546957" cy="190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3568105"/>
      </p:ext>
    </p:extLst>
  </p:cSld>
  <p:clrMapOvr>
    <a:masterClrMapping/>
  </p:clrMapOvr>
  <p:transition spd="slow">
    <p:cov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4968552"/>
          </a:xfrm>
        </p:spPr>
        <p:txBody>
          <a:bodyPr/>
          <a:lstStyle/>
          <a:p>
            <a:pPr marL="0" lvl="0" indent="0" algn="ctr">
              <a:spcBef>
                <a:spcPts val="0"/>
              </a:spcBef>
              <a:buClrTx/>
              <a:buSzTx/>
              <a:buNone/>
            </a:pPr>
            <a:r>
              <a:rPr lang="en-US" sz="2800" b="1" dirty="0">
                <a:solidFill>
                  <a:prstClr val="black"/>
                </a:solidFill>
                <a:latin typeface="Book Antiqua" pitchFamily="18" charset="0"/>
                <a:cs typeface="Times New Roman" pitchFamily="18" charset="0"/>
              </a:rPr>
              <a:t>Basic Elements of Electrical </a:t>
            </a:r>
            <a:r>
              <a:rPr lang="en-US" sz="2800" b="1" dirty="0" smtClean="0">
                <a:solidFill>
                  <a:prstClr val="black"/>
                </a:solidFill>
                <a:latin typeface="Book Antiqua" pitchFamily="18" charset="0"/>
                <a:cs typeface="Times New Roman" pitchFamily="18" charset="0"/>
              </a:rPr>
              <a:t>Systems</a:t>
            </a:r>
          </a:p>
          <a:p>
            <a:pPr marL="0" lvl="0" indent="0" algn="ctr">
              <a:spcBef>
                <a:spcPts val="0"/>
              </a:spcBef>
              <a:buClrTx/>
              <a:buSzTx/>
              <a:buNone/>
            </a:pPr>
            <a:endParaRPr lang="en-US" sz="3000" dirty="0">
              <a:solidFill>
                <a:prstClr val="black"/>
              </a:solidFill>
              <a:latin typeface="Times New Roman" pitchFamily="18" charset="0"/>
              <a:cs typeface="Times New Roman" pitchFamily="18" charset="0"/>
            </a:endParaRP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90</a:t>
            </a:fld>
            <a:endParaRPr lang="en-GB"/>
          </a:p>
        </p:txBody>
      </p:sp>
      <p:sp>
        <p:nvSpPr>
          <p:cNvPr id="5" name="Title 4"/>
          <p:cNvSpPr>
            <a:spLocks noGrp="1"/>
          </p:cNvSpPr>
          <p:nvPr>
            <p:ph type="title"/>
          </p:nvPr>
        </p:nvSpPr>
        <p:spPr>
          <a:xfrm>
            <a:off x="467544" y="188640"/>
            <a:ext cx="8229600" cy="634082"/>
          </a:xfrm>
        </p:spPr>
        <p:txBody>
          <a:bodyPr>
            <a:normAutofit/>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774" t="29166" r="15110" b="20644"/>
          <a:stretch/>
        </p:blipFill>
        <p:spPr bwMode="auto">
          <a:xfrm>
            <a:off x="755576" y="1556792"/>
            <a:ext cx="811618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729899"/>
      </p:ext>
    </p:extLst>
  </p:cSld>
  <p:clrMapOvr>
    <a:masterClrMapping/>
  </p:clrMapOvr>
  <p:transition spd="slow">
    <p:cove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91</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784" t="24603" r="16671" b="18055"/>
          <a:stretch/>
        </p:blipFill>
        <p:spPr bwMode="auto">
          <a:xfrm>
            <a:off x="539552" y="836712"/>
            <a:ext cx="8282105" cy="550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678252"/>
      </p:ext>
    </p:extLst>
  </p:cSld>
  <p:clrMapOvr>
    <a:masterClrMapping/>
  </p:clrMapOvr>
  <p:transition spd="slow">
    <p:cov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92</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495" t="25596" r="16894" b="20265"/>
          <a:stretch/>
        </p:blipFill>
        <p:spPr bwMode="auto">
          <a:xfrm>
            <a:off x="467544" y="1124744"/>
            <a:ext cx="8280919" cy="502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815254"/>
      </p:ext>
    </p:extLst>
  </p:cSld>
  <p:clrMapOvr>
    <a:masterClrMapping/>
  </p:clrMapOvr>
  <p:transition spd="slow">
    <p:cov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80728"/>
            <a:ext cx="8352928" cy="5256584"/>
          </a:xfrm>
        </p:spPr>
        <p:txBody>
          <a:bodyPr/>
          <a:lstStyle/>
          <a:p>
            <a:pPr marL="109728" indent="0">
              <a:buNone/>
            </a:pPr>
            <a:r>
              <a:rPr lang="en-GB" sz="2800" dirty="0">
                <a:solidFill>
                  <a:prstClr val="black"/>
                </a:solidFill>
                <a:latin typeface="Book Antiqua" pitchFamily="18" charset="0"/>
                <a:ea typeface="+mj-ea"/>
                <a:cs typeface="+mj-cs"/>
              </a:rPr>
              <a:t>V-I and I-V </a:t>
            </a:r>
            <a:r>
              <a:rPr lang="en-GB" sz="2800" dirty="0" smtClean="0">
                <a:solidFill>
                  <a:prstClr val="black"/>
                </a:solidFill>
                <a:latin typeface="Book Antiqua" pitchFamily="18" charset="0"/>
                <a:ea typeface="+mj-ea"/>
                <a:cs typeface="+mj-cs"/>
              </a:rPr>
              <a:t>relations</a:t>
            </a:r>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93</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 </a:t>
            </a:r>
            <a:endParaRPr lang="en-GB" sz="3200" dirty="0">
              <a:solidFill>
                <a:schemeClr val="tx1"/>
              </a:solidFill>
              <a:effectLst/>
              <a:latin typeface="Book Antiqua" pitchFamily="18" charset="0"/>
            </a:endParaRP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343" t="31724" r="14861" b="20549"/>
          <a:stretch/>
        </p:blipFill>
        <p:spPr bwMode="auto">
          <a:xfrm>
            <a:off x="755576" y="1772816"/>
            <a:ext cx="7935738"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155455"/>
      </p:ext>
    </p:extLst>
  </p:cSld>
  <p:clrMapOvr>
    <a:masterClrMapping/>
  </p:clrMapOvr>
  <p:transition spd="slow">
    <p:cov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712"/>
            <a:ext cx="8229600" cy="5472608"/>
          </a:xfrm>
        </p:spPr>
        <p:txBody>
          <a:bodyPr>
            <a:normAutofit/>
          </a:bodyPr>
          <a:lstStyle/>
          <a:p>
            <a:pPr marL="109728" indent="0">
              <a:buNone/>
            </a:pPr>
            <a:r>
              <a:rPr lang="en-GB" sz="2800" b="1" dirty="0">
                <a:solidFill>
                  <a:prstClr val="black"/>
                </a:solidFill>
                <a:latin typeface="Book Antiqua" pitchFamily="18" charset="0"/>
                <a:ea typeface="+mj-ea"/>
                <a:cs typeface="+mj-cs"/>
              </a:rPr>
              <a:t>Example </a:t>
            </a:r>
            <a:r>
              <a:rPr lang="en-GB" sz="2800" b="1" dirty="0" smtClean="0">
                <a:solidFill>
                  <a:prstClr val="black"/>
                </a:solidFill>
                <a:latin typeface="Book Antiqua" pitchFamily="18" charset="0"/>
                <a:ea typeface="+mj-ea"/>
                <a:cs typeface="+mj-cs"/>
              </a:rPr>
              <a:t>1</a:t>
            </a:r>
          </a:p>
          <a:p>
            <a:pPr marL="0" lvl="0" indent="0" algn="just">
              <a:buNone/>
              <a:tabLst>
                <a:tab pos="457200" algn="l"/>
              </a:tabLst>
            </a:pPr>
            <a:r>
              <a:rPr lang="en-US" sz="2400" dirty="0">
                <a:latin typeface="Book Antiqua" pitchFamily="18" charset="0"/>
              </a:rPr>
              <a:t>The two-port network shown in the following figure has </a:t>
            </a:r>
            <a:r>
              <a:rPr lang="en-US" sz="2400" i="1" dirty="0">
                <a:latin typeface="Book Antiqua" pitchFamily="18" charset="0"/>
              </a:rPr>
              <a:t>v</a:t>
            </a:r>
            <a:r>
              <a:rPr lang="en-US" sz="2400" baseline="-25000" dirty="0">
                <a:latin typeface="Book Antiqua" pitchFamily="18" charset="0"/>
              </a:rPr>
              <a:t>i</a:t>
            </a:r>
            <a:r>
              <a:rPr lang="en-US" sz="2400" dirty="0">
                <a:latin typeface="Book Antiqua" pitchFamily="18" charset="0"/>
              </a:rPr>
              <a:t>(t) as the input voltage and </a:t>
            </a:r>
            <a:r>
              <a:rPr lang="en-US" sz="2400" i="1" dirty="0" err="1">
                <a:latin typeface="Book Antiqua" pitchFamily="18" charset="0"/>
              </a:rPr>
              <a:t>v</a:t>
            </a:r>
            <a:r>
              <a:rPr lang="en-US" sz="2400" baseline="-25000" dirty="0" err="1">
                <a:latin typeface="Book Antiqua" pitchFamily="18" charset="0"/>
              </a:rPr>
              <a:t>o</a:t>
            </a:r>
            <a:r>
              <a:rPr lang="en-US" sz="2400" dirty="0">
                <a:latin typeface="Book Antiqua" pitchFamily="18" charset="0"/>
              </a:rPr>
              <a:t>(t) as the output voltage. Find the transfer function V</a:t>
            </a:r>
            <a:r>
              <a:rPr lang="en-US" sz="2400" baseline="-25000" dirty="0">
                <a:latin typeface="Book Antiqua" pitchFamily="18" charset="0"/>
              </a:rPr>
              <a:t>o</a:t>
            </a:r>
            <a:r>
              <a:rPr lang="en-US" sz="2400" dirty="0">
                <a:latin typeface="Book Antiqua" pitchFamily="18" charset="0"/>
              </a:rPr>
              <a:t>(s)/V</a:t>
            </a:r>
            <a:r>
              <a:rPr lang="en-US" sz="2400" baseline="-25000" dirty="0">
                <a:latin typeface="Book Antiqua" pitchFamily="18" charset="0"/>
              </a:rPr>
              <a:t>i</a:t>
            </a:r>
            <a:r>
              <a:rPr lang="en-US" sz="2400" dirty="0">
                <a:latin typeface="Book Antiqua" pitchFamily="18" charset="0"/>
              </a:rPr>
              <a:t>(s) of the network. </a:t>
            </a:r>
            <a:endParaRPr lang="en-US" sz="2400" dirty="0" smtClean="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endParaRPr lang="en-US" sz="2400" dirty="0" smtClean="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endParaRPr lang="en-US" sz="2400" dirty="0" smtClean="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r>
              <a:rPr lang="en-US" sz="2800" b="1" dirty="0" smtClean="0">
                <a:latin typeface="Book Antiqua" pitchFamily="18" charset="0"/>
              </a:rPr>
              <a:t>Solution </a:t>
            </a:r>
          </a:p>
          <a:p>
            <a:pPr marL="0" lvl="0" indent="0" algn="just">
              <a:buNone/>
              <a:tabLst>
                <a:tab pos="457200" algn="l"/>
              </a:tabLst>
            </a:pPr>
            <a:endParaRPr lang="en-GB" sz="2400" dirty="0">
              <a:latin typeface="Book Antiqua" pitchFamily="18" charset="0"/>
              <a:ea typeface="Times New Roman"/>
              <a:cs typeface="Times New Roman"/>
            </a:endParaRPr>
          </a:p>
          <a:p>
            <a:pPr marL="109728" indent="0">
              <a:buNone/>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94</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grpSp>
        <p:nvGrpSpPr>
          <p:cNvPr id="6" name="Group 5"/>
          <p:cNvGrpSpPr/>
          <p:nvPr/>
        </p:nvGrpSpPr>
        <p:grpSpPr>
          <a:xfrm>
            <a:off x="2303748" y="2495948"/>
            <a:ext cx="4392488" cy="2301203"/>
            <a:chOff x="2555776" y="2996952"/>
            <a:chExt cx="4392488" cy="1944216"/>
          </a:xfrm>
        </p:grpSpPr>
        <p:grpSp>
          <p:nvGrpSpPr>
            <p:cNvPr id="7" name="Group 6"/>
            <p:cNvGrpSpPr/>
            <p:nvPr/>
          </p:nvGrpSpPr>
          <p:grpSpPr>
            <a:xfrm>
              <a:off x="2699792" y="2996952"/>
              <a:ext cx="3888433" cy="1944216"/>
              <a:chOff x="3131839" y="3140968"/>
              <a:chExt cx="3253165" cy="1440160"/>
            </a:xfrm>
          </p:grpSpPr>
          <p:pic>
            <p:nvPicPr>
              <p:cNvPr id="12" name="Picture 3"/>
              <p:cNvPicPr>
                <a:picLocks noChangeAspect="1" noChangeArrowheads="1"/>
              </p:cNvPicPr>
              <p:nvPr/>
            </p:nvPicPr>
            <p:blipFill>
              <a:blip r:embed="rId3" cstate="print"/>
              <a:srcRect/>
              <a:stretch>
                <a:fillRect/>
              </a:stretch>
            </p:blipFill>
            <p:spPr bwMode="auto">
              <a:xfrm>
                <a:off x="3131839" y="3140968"/>
                <a:ext cx="3253165" cy="1440160"/>
              </a:xfrm>
              <a:prstGeom prst="rect">
                <a:avLst/>
              </a:prstGeom>
              <a:noFill/>
              <a:ln w="9525">
                <a:noFill/>
                <a:miter lim="800000"/>
                <a:headEnd/>
                <a:tailEnd/>
              </a:ln>
            </p:spPr>
          </p:pic>
          <p:sp>
            <p:nvSpPr>
              <p:cNvPr id="13" name="TextBox 12"/>
              <p:cNvSpPr txBox="1"/>
              <p:nvPr/>
            </p:nvSpPr>
            <p:spPr>
              <a:xfrm>
                <a:off x="4990193" y="3860972"/>
                <a:ext cx="576064" cy="369332"/>
              </a:xfrm>
              <a:prstGeom prst="rect">
                <a:avLst/>
              </a:prstGeom>
              <a:solidFill>
                <a:sysClr val="window" lastClr="FFFFFF"/>
              </a:solid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ysClr val="windowText" lastClr="000000"/>
                    </a:solidFill>
                    <a:effectLst/>
                    <a:uLnTx/>
                    <a:uFillTx/>
                  </a:rPr>
                  <a:t>C</a:t>
                </a: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8" name="Text Box 5"/>
            <p:cNvSpPr txBox="1">
              <a:spLocks noChangeArrowheads="1"/>
            </p:cNvSpPr>
            <p:nvPr/>
          </p:nvSpPr>
          <p:spPr bwMode="auto">
            <a:xfrm>
              <a:off x="3713622" y="3933056"/>
              <a:ext cx="714362" cy="51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GB" sz="2000" b="0" i="0" u="none" strike="noStrike" kern="0" cap="none" spc="0" normalizeH="0" baseline="0" noProof="0" dirty="0" err="1" smtClean="0">
                  <a:ln>
                    <a:noFill/>
                  </a:ln>
                  <a:solidFill>
                    <a:sysClr val="windowText" lastClr="000000"/>
                  </a:solidFill>
                  <a:effectLst/>
                  <a:uLnTx/>
                  <a:uFillTx/>
                  <a:latin typeface="Calibri" pitchFamily="34" charset="0"/>
                  <a:ea typeface="Arial" pitchFamily="34" charset="0"/>
                  <a:cs typeface="Arial" pitchFamily="34" charset="0"/>
                </a:rPr>
                <a:t>i</a:t>
              </a: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ea typeface="Arial" pitchFamily="34" charset="0"/>
                  <a:cs typeface="Arial" pitchFamily="34" charset="0"/>
                </a:rPr>
                <a:t>(t)</a:t>
              </a:r>
              <a:endParaRPr kumimoji="0" lang="en-US" sz="2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9" name="Text Box 6"/>
            <p:cNvSpPr txBox="1">
              <a:spLocks noChangeArrowheads="1"/>
            </p:cNvSpPr>
            <p:nvPr/>
          </p:nvSpPr>
          <p:spPr bwMode="auto">
            <a:xfrm>
              <a:off x="2555776" y="3887099"/>
              <a:ext cx="792088" cy="4973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ts val="1000"/>
                </a:spcAft>
                <a:buClrTx/>
                <a:buSzTx/>
                <a:buFontTx/>
                <a:buNone/>
                <a:tabLst/>
                <a:defRPr/>
              </a:pPr>
              <a:r>
                <a:rPr kumimoji="0" lang="en-GB" sz="2000" b="0" i="1" u="none" strike="noStrike" kern="0" cap="none" spc="0" normalizeH="0" baseline="0" noProof="0" dirty="0" smtClean="0">
                  <a:ln>
                    <a:noFill/>
                  </a:ln>
                  <a:solidFill>
                    <a:sysClr val="windowText" lastClr="000000"/>
                  </a:solidFill>
                  <a:effectLst/>
                  <a:uLnTx/>
                  <a:uFillTx/>
                  <a:latin typeface="Calibri" pitchFamily="34" charset="0"/>
                  <a:ea typeface="Arial" pitchFamily="34" charset="0"/>
                  <a:cs typeface="Arial" pitchFamily="34" charset="0"/>
                </a:rPr>
                <a:t>v</a:t>
              </a:r>
              <a:r>
                <a:rPr kumimoji="0" lang="en-GB" sz="2000" b="0" i="0" u="none" strike="noStrike" kern="0" cap="none" spc="0" normalizeH="0" baseline="-25000" noProof="0" dirty="0" smtClean="0">
                  <a:ln>
                    <a:noFill/>
                  </a:ln>
                  <a:solidFill>
                    <a:sysClr val="windowText" lastClr="000000"/>
                  </a:solidFill>
                  <a:effectLst/>
                  <a:uLnTx/>
                  <a:uFillTx/>
                  <a:latin typeface="Calibri" pitchFamily="34" charset="0"/>
                  <a:ea typeface="Arial" pitchFamily="34" charset="0"/>
                  <a:cs typeface="Arial" pitchFamily="34" charset="0"/>
                </a:rPr>
                <a:t>i</a:t>
              </a:r>
              <a:r>
                <a:rPr kumimoji="0" lang="en-GB" sz="2000" b="0" i="0" u="none" strike="noStrike" kern="0" cap="none" spc="0" normalizeH="0" baseline="0" noProof="0" dirty="0" smtClean="0">
                  <a:ln>
                    <a:noFill/>
                  </a:ln>
                  <a:solidFill>
                    <a:sysClr val="windowText" lastClr="000000"/>
                  </a:solidFill>
                  <a:effectLst/>
                  <a:uLnTx/>
                  <a:uFillTx/>
                  <a:latin typeface="Calibri" pitchFamily="34" charset="0"/>
                  <a:ea typeface="Arial" pitchFamily="34" charset="0"/>
                  <a:cs typeface="Arial" pitchFamily="34" charset="0"/>
                </a:rPr>
                <a:t>( t</a:t>
              </a: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ea typeface="Arial" pitchFamily="34" charset="0"/>
                  <a:cs typeface="Arial" pitchFamily="34" charset="0"/>
                </a:rPr>
                <a:t>)</a:t>
              </a:r>
              <a:endParaRPr kumimoji="0" lang="en-US" sz="2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0" name="Text Box 7"/>
            <p:cNvSpPr txBox="1">
              <a:spLocks noChangeArrowheads="1"/>
            </p:cNvSpPr>
            <p:nvPr/>
          </p:nvSpPr>
          <p:spPr bwMode="auto">
            <a:xfrm>
              <a:off x="6089886" y="3900104"/>
              <a:ext cx="858378" cy="3929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GB" sz="2000" b="0" i="1" u="none" strike="noStrike" kern="0" cap="none" spc="0" normalizeH="0" baseline="0" noProof="0" dirty="0" err="1" smtClean="0">
                  <a:ln>
                    <a:noFill/>
                  </a:ln>
                  <a:solidFill>
                    <a:sysClr val="windowText" lastClr="000000"/>
                  </a:solidFill>
                  <a:effectLst/>
                  <a:uLnTx/>
                  <a:uFillTx/>
                  <a:latin typeface="Calibri" pitchFamily="34" charset="0"/>
                  <a:ea typeface="Arial" pitchFamily="34" charset="0"/>
                  <a:cs typeface="Arial" pitchFamily="34" charset="0"/>
                </a:rPr>
                <a:t>v</a:t>
              </a:r>
              <a:r>
                <a:rPr kumimoji="0" lang="en-GB" sz="2000" b="0" i="0" u="none" strike="noStrike" kern="0" cap="none" spc="0" normalizeH="0" baseline="-25000" noProof="0" dirty="0" err="1" smtClean="0">
                  <a:ln>
                    <a:noFill/>
                  </a:ln>
                  <a:solidFill>
                    <a:sysClr val="windowText" lastClr="000000"/>
                  </a:solidFill>
                  <a:effectLst/>
                  <a:uLnTx/>
                  <a:uFillTx/>
                  <a:latin typeface="Calibri" pitchFamily="34" charset="0"/>
                  <a:ea typeface="Arial" pitchFamily="34" charset="0"/>
                  <a:cs typeface="Arial" pitchFamily="34" charset="0"/>
                </a:rPr>
                <a:t>o</a:t>
              </a:r>
              <a:r>
                <a:rPr kumimoji="0" lang="en-GB" sz="2000" b="0" i="0" u="none" strike="noStrike" kern="0" cap="none" spc="0" normalizeH="0" baseline="0" noProof="0" dirty="0" smtClean="0">
                  <a:ln>
                    <a:noFill/>
                  </a:ln>
                  <a:solidFill>
                    <a:sysClr val="windowText" lastClr="000000"/>
                  </a:solidFill>
                  <a:effectLst/>
                  <a:uLnTx/>
                  <a:uFillTx/>
                  <a:latin typeface="Book Antiqua" pitchFamily="18" charset="0"/>
                  <a:ea typeface="Arial" pitchFamily="34" charset="0"/>
                  <a:cs typeface="Arial" pitchFamily="34" charset="0"/>
                </a:rPr>
                <a:t>(t)</a:t>
              </a:r>
              <a:endParaRPr kumimoji="0" lang="en-US" sz="2000" b="0" i="0" u="none" strike="noStrike" kern="0" cap="none" spc="0" normalizeH="0" baseline="0" noProof="0" dirty="0" smtClean="0">
                <a:ln>
                  <a:noFill/>
                </a:ln>
                <a:solidFill>
                  <a:sysClr val="windowText" lastClr="000000"/>
                </a:solidFill>
                <a:effectLst/>
                <a:uLnTx/>
                <a:uFillTx/>
                <a:latin typeface="Arial" pitchFamily="34" charset="0"/>
                <a:cs typeface="Arial" pitchFamily="34" charset="0"/>
              </a:endParaRPr>
            </a:p>
          </p:txBody>
        </p:sp>
        <p:sp>
          <p:nvSpPr>
            <p:cNvPr id="11" name="Arc 8"/>
            <p:cNvSpPr>
              <a:spLocks/>
            </p:cNvSpPr>
            <p:nvPr/>
          </p:nvSpPr>
          <p:spPr bwMode="auto">
            <a:xfrm>
              <a:off x="3710584" y="3645025"/>
              <a:ext cx="717400" cy="936104"/>
            </a:xfrm>
            <a:custGeom>
              <a:avLst/>
              <a:gdLst>
                <a:gd name="G0" fmla="+- 0 0 0"/>
                <a:gd name="G1" fmla="+- 21600 0 0"/>
                <a:gd name="G2" fmla="+- 21600 0 0"/>
                <a:gd name="T0" fmla="*/ 0 w 21600"/>
                <a:gd name="T1" fmla="*/ 0 h 41691"/>
                <a:gd name="T2" fmla="*/ 7932 w 21600"/>
                <a:gd name="T3" fmla="*/ 41691 h 41691"/>
                <a:gd name="T4" fmla="*/ 0 w 21600"/>
                <a:gd name="T5" fmla="*/ 21600 h 41691"/>
              </a:gdLst>
              <a:ahLst/>
              <a:cxnLst>
                <a:cxn ang="0">
                  <a:pos x="T0" y="T1"/>
                </a:cxn>
                <a:cxn ang="0">
                  <a:pos x="T2" y="T3"/>
                </a:cxn>
                <a:cxn ang="0">
                  <a:pos x="T4" y="T5"/>
                </a:cxn>
              </a:cxnLst>
              <a:rect l="0" t="0" r="r" b="b"/>
              <a:pathLst>
                <a:path w="21600" h="41691" fill="none" extrusionOk="0">
                  <a:moveTo>
                    <a:pt x="-1" y="0"/>
                  </a:moveTo>
                  <a:cubicBezTo>
                    <a:pt x="11929" y="0"/>
                    <a:pt x="21600" y="9670"/>
                    <a:pt x="21600" y="21600"/>
                  </a:cubicBezTo>
                  <a:cubicBezTo>
                    <a:pt x="21600" y="30467"/>
                    <a:pt x="16180" y="38434"/>
                    <a:pt x="7931" y="41690"/>
                  </a:cubicBezTo>
                </a:path>
                <a:path w="21600" h="41691" stroke="0" extrusionOk="0">
                  <a:moveTo>
                    <a:pt x="-1" y="0"/>
                  </a:moveTo>
                  <a:cubicBezTo>
                    <a:pt x="11929" y="0"/>
                    <a:pt x="21600" y="9670"/>
                    <a:pt x="21600" y="21600"/>
                  </a:cubicBezTo>
                  <a:cubicBezTo>
                    <a:pt x="21600" y="30467"/>
                    <a:pt x="16180" y="38434"/>
                    <a:pt x="7931" y="41690"/>
                  </a:cubicBezTo>
                  <a:lnTo>
                    <a:pt x="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200" b="0" i="0" u="none" strike="noStrike" kern="0" cap="none" spc="0" normalizeH="0" baseline="0" noProof="0">
                <a:ln>
                  <a:noFill/>
                </a:ln>
                <a:solidFill>
                  <a:sysClr val="windowText" lastClr="000000"/>
                </a:solidFill>
                <a:effectLst/>
                <a:uLnTx/>
                <a:uFillTx/>
              </a:endParaRPr>
            </a:p>
          </p:txBody>
        </p:sp>
      </p:grpSp>
      <p:graphicFrame>
        <p:nvGraphicFramePr>
          <p:cNvPr id="14" name="Object 13"/>
          <p:cNvGraphicFramePr>
            <a:graphicFrameLocks noChangeAspect="1"/>
          </p:cNvGraphicFramePr>
          <p:nvPr>
            <p:extLst>
              <p:ext uri="{D42A27DB-BD31-4B8C-83A1-F6EECF244321}">
                <p14:modId xmlns:p14="http://schemas.microsoft.com/office/powerpoint/2010/main" val="334340765"/>
              </p:ext>
            </p:extLst>
          </p:nvPr>
        </p:nvGraphicFramePr>
        <p:xfrm>
          <a:off x="872343" y="5085184"/>
          <a:ext cx="3816350" cy="863600"/>
        </p:xfrm>
        <a:graphic>
          <a:graphicData uri="http://schemas.openxmlformats.org/presentationml/2006/ole">
            <mc:AlternateContent xmlns:mc="http://schemas.openxmlformats.org/markup-compatibility/2006">
              <mc:Choice xmlns:v="urn:schemas-microsoft-com:vml" Requires="v">
                <p:oleObj spid="_x0000_s11372" name="Equation" r:id="rId4" imgW="1256755" imgH="355446" progId="Equation.3">
                  <p:embed/>
                </p:oleObj>
              </mc:Choice>
              <mc:Fallback>
                <p:oleObj name="Equation" r:id="rId4" imgW="1256755" imgH="355446"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343" y="5085184"/>
                        <a:ext cx="38163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52774001"/>
              </p:ext>
            </p:extLst>
          </p:nvPr>
        </p:nvGraphicFramePr>
        <p:xfrm>
          <a:off x="5327811" y="5229200"/>
          <a:ext cx="2736850" cy="863600"/>
        </p:xfrm>
        <a:graphic>
          <a:graphicData uri="http://schemas.openxmlformats.org/presentationml/2006/ole">
            <mc:AlternateContent xmlns:mc="http://schemas.openxmlformats.org/markup-compatibility/2006">
              <mc:Choice xmlns:v="urn:schemas-microsoft-com:vml" Requires="v">
                <p:oleObj spid="_x0000_s11373" name="Equation" r:id="rId6" imgW="901309" imgH="355446" progId="Equation.3">
                  <p:embed/>
                </p:oleObj>
              </mc:Choice>
              <mc:Fallback>
                <p:oleObj name="Equation" r:id="rId6" imgW="901309" imgH="355446"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7811" y="5229200"/>
                        <a:ext cx="27368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773462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6712"/>
            <a:ext cx="8229600" cy="5688632"/>
          </a:xfrm>
        </p:spPr>
        <p:txBody>
          <a:bodyPr/>
          <a:lstStyle/>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Taking Laplace transform of both equations, considering initial conditions to zero</a:t>
            </a:r>
            <a:r>
              <a:rPr lang="en-US" sz="2400" dirty="0" smtClean="0">
                <a:solidFill>
                  <a:prstClr val="black"/>
                </a:solidFill>
                <a:latin typeface="Book Antiqua" pitchFamily="18" charset="0"/>
              </a:rPr>
              <a:t>.</a:t>
            </a:r>
          </a:p>
          <a:p>
            <a:pPr marL="342900" lvl="0" indent="-342900" algn="just">
              <a:spcBef>
                <a:spcPct val="20000"/>
              </a:spcBef>
              <a:buClrTx/>
              <a:buSzTx/>
              <a:buFont typeface="Wingdings" pitchFamily="2" charset="2"/>
              <a:buChar char="Ø"/>
            </a:pPr>
            <a:endParaRPr lang="en-US" sz="2400" dirty="0" smtClean="0">
              <a:solidFill>
                <a:prstClr val="black"/>
              </a:solidFill>
              <a:latin typeface="Book Antiqua" pitchFamily="18" charset="0"/>
            </a:endParaRPr>
          </a:p>
          <a:p>
            <a:pPr marL="0" lvl="0" indent="0" algn="just">
              <a:spcBef>
                <a:spcPct val="20000"/>
              </a:spcBef>
              <a:buClrTx/>
              <a:buSzTx/>
              <a:buNone/>
            </a:pPr>
            <a:endParaRPr lang="en-US" sz="2400" dirty="0" smtClean="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Re-arrange both equations as</a:t>
            </a:r>
            <a:r>
              <a:rPr lang="en-US" sz="2400" dirty="0" smtClean="0">
                <a:solidFill>
                  <a:prstClr val="black"/>
                </a:solidFill>
                <a:latin typeface="Book Antiqua" pitchFamily="18" charset="0"/>
              </a:rPr>
              <a:t>:</a:t>
            </a:r>
          </a:p>
          <a:p>
            <a:pPr marL="342900" lvl="0" indent="-342900" algn="just">
              <a:spcBef>
                <a:spcPct val="20000"/>
              </a:spcBef>
              <a:buClrTx/>
              <a:buSzTx/>
              <a:buFont typeface="Wingdings" pitchFamily="2" charset="2"/>
              <a:buChar char="Ø"/>
            </a:pPr>
            <a:endParaRPr lang="en-US"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endParaRPr lang="en-US" sz="2400" dirty="0" smtClean="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US" sz="2400" dirty="0">
                <a:latin typeface="Book Antiqua" pitchFamily="18" charset="0"/>
              </a:rPr>
              <a:t>Substitute </a:t>
            </a:r>
            <a:r>
              <a:rPr lang="en-US" sz="2400" i="1" dirty="0">
                <a:latin typeface="Book Antiqua" pitchFamily="18" charset="0"/>
              </a:rPr>
              <a:t>I(s) </a:t>
            </a:r>
            <a:r>
              <a:rPr lang="en-US" sz="2400" dirty="0">
                <a:latin typeface="Book Antiqua" pitchFamily="18" charset="0"/>
              </a:rPr>
              <a:t>in equation on </a:t>
            </a:r>
            <a:r>
              <a:rPr lang="en-US" sz="2400" dirty="0" smtClean="0">
                <a:latin typeface="Book Antiqua" pitchFamily="18" charset="0"/>
              </a:rPr>
              <a:t>left</a:t>
            </a:r>
          </a:p>
          <a:p>
            <a:pPr marL="342900" lvl="0" indent="-342900" algn="just">
              <a:spcBef>
                <a:spcPct val="20000"/>
              </a:spcBef>
              <a:buClrTx/>
              <a:buSzTx/>
              <a:buFont typeface="Wingdings" pitchFamily="2" charset="2"/>
              <a:buChar char="Ø"/>
            </a:pPr>
            <a:endParaRPr lang="en-US" sz="2400" dirty="0">
              <a:latin typeface="Book Antiqua" pitchFamily="18" charset="0"/>
            </a:endParaRPr>
          </a:p>
          <a:p>
            <a:pPr marL="342900" lvl="0" indent="-342900" algn="just">
              <a:spcBef>
                <a:spcPct val="20000"/>
              </a:spcBef>
              <a:buClrTx/>
              <a:buSzTx/>
              <a:buFont typeface="Wingdings" pitchFamily="2" charset="2"/>
              <a:buChar char="Ø"/>
            </a:pPr>
            <a:endParaRPr lang="en-GB"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endParaRPr lang="en-US" sz="2400" dirty="0">
              <a:solidFill>
                <a:prstClr val="black"/>
              </a:solidFill>
              <a:latin typeface="Book Antiqua" pitchFamily="18" charset="0"/>
            </a:endParaRPr>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95</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211635365"/>
              </p:ext>
            </p:extLst>
          </p:nvPr>
        </p:nvGraphicFramePr>
        <p:xfrm>
          <a:off x="1043608" y="1700808"/>
          <a:ext cx="3778250" cy="863600"/>
        </p:xfrm>
        <a:graphic>
          <a:graphicData uri="http://schemas.openxmlformats.org/presentationml/2006/ole">
            <mc:AlternateContent xmlns:mc="http://schemas.openxmlformats.org/markup-compatibility/2006">
              <mc:Choice xmlns:v="urn:schemas-microsoft-com:vml" Requires="v">
                <p:oleObj spid="_x0000_s12659" name="Equation" r:id="rId3" imgW="1244060" imgH="355446" progId="Equation.3">
                  <p:embed/>
                </p:oleObj>
              </mc:Choice>
              <mc:Fallback>
                <p:oleObj name="Equation" r:id="rId3" imgW="1244060" imgH="355446"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700808"/>
                        <a:ext cx="3778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01007774"/>
              </p:ext>
            </p:extLst>
          </p:nvPr>
        </p:nvGraphicFramePr>
        <p:xfrm>
          <a:off x="5292080" y="1700808"/>
          <a:ext cx="2543175" cy="863600"/>
        </p:xfrm>
        <a:graphic>
          <a:graphicData uri="http://schemas.openxmlformats.org/presentationml/2006/ole">
            <mc:AlternateContent xmlns:mc="http://schemas.openxmlformats.org/markup-compatibility/2006">
              <mc:Choice xmlns:v="urn:schemas-microsoft-com:vml" Requires="v">
                <p:oleObj spid="_x0000_s12660" name="Equation" r:id="rId5" imgW="837836" imgH="355446" progId="Equation.3">
                  <p:embed/>
                </p:oleObj>
              </mc:Choice>
              <mc:Fallback>
                <p:oleObj name="Equation" r:id="rId5" imgW="837836" imgH="35544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1700808"/>
                        <a:ext cx="25431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822540355"/>
              </p:ext>
            </p:extLst>
          </p:nvPr>
        </p:nvGraphicFramePr>
        <p:xfrm>
          <a:off x="899592" y="3140968"/>
          <a:ext cx="3392488" cy="863600"/>
        </p:xfrm>
        <a:graphic>
          <a:graphicData uri="http://schemas.openxmlformats.org/presentationml/2006/ole">
            <mc:AlternateContent xmlns:mc="http://schemas.openxmlformats.org/markup-compatibility/2006">
              <mc:Choice xmlns:v="urn:schemas-microsoft-com:vml" Requires="v">
                <p:oleObj spid="_x0000_s12661" name="Equation" r:id="rId7" imgW="1117115" imgH="355446" progId="Equation.3">
                  <p:embed/>
                </p:oleObj>
              </mc:Choice>
              <mc:Fallback>
                <p:oleObj name="Equation" r:id="rId7" imgW="1117115" imgH="35544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3140968"/>
                        <a:ext cx="33924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54862176"/>
              </p:ext>
            </p:extLst>
          </p:nvPr>
        </p:nvGraphicFramePr>
        <p:xfrm>
          <a:off x="5220072" y="3284984"/>
          <a:ext cx="2466975" cy="493712"/>
        </p:xfrm>
        <a:graphic>
          <a:graphicData uri="http://schemas.openxmlformats.org/presentationml/2006/ole">
            <mc:AlternateContent xmlns:mc="http://schemas.openxmlformats.org/markup-compatibility/2006">
              <mc:Choice xmlns:v="urn:schemas-microsoft-com:vml" Requires="v">
                <p:oleObj spid="_x0000_s12662" name="Equation" r:id="rId9" imgW="812447" imgH="203112" progId="Equation.3">
                  <p:embed/>
                </p:oleObj>
              </mc:Choice>
              <mc:Fallback>
                <p:oleObj name="Equation" r:id="rId9" imgW="812447" imgH="203112"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0072" y="3284984"/>
                        <a:ext cx="24669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353988796"/>
              </p:ext>
            </p:extLst>
          </p:nvPr>
        </p:nvGraphicFramePr>
        <p:xfrm>
          <a:off x="1475656" y="4437112"/>
          <a:ext cx="3476625" cy="863600"/>
        </p:xfrm>
        <a:graphic>
          <a:graphicData uri="http://schemas.openxmlformats.org/presentationml/2006/ole">
            <mc:AlternateContent xmlns:mc="http://schemas.openxmlformats.org/markup-compatibility/2006">
              <mc:Choice xmlns:v="urn:schemas-microsoft-com:vml" Requires="v">
                <p:oleObj spid="_x0000_s12663" name="Equation" r:id="rId11" imgW="1320227" imgH="355446" progId="Equation.3">
                  <p:embed/>
                </p:oleObj>
              </mc:Choice>
              <mc:Fallback>
                <p:oleObj name="Equation" r:id="rId11" imgW="1320227" imgH="355446"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5656" y="4437112"/>
                        <a:ext cx="34766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51140024"/>
              </p:ext>
            </p:extLst>
          </p:nvPr>
        </p:nvGraphicFramePr>
        <p:xfrm>
          <a:off x="1475656" y="5301208"/>
          <a:ext cx="2908300" cy="1233488"/>
        </p:xfrm>
        <a:graphic>
          <a:graphicData uri="http://schemas.openxmlformats.org/presentationml/2006/ole">
            <mc:AlternateContent xmlns:mc="http://schemas.openxmlformats.org/markup-compatibility/2006">
              <mc:Choice xmlns:v="urn:schemas-microsoft-com:vml" Requires="v">
                <p:oleObj spid="_x0000_s12664" name="Equation" r:id="rId13" imgW="1104900" imgH="508000" progId="Equation.3">
                  <p:embed/>
                </p:oleObj>
              </mc:Choice>
              <mc:Fallback>
                <p:oleObj name="Equation" r:id="rId13" imgW="1104900" imgH="5080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5656" y="5301208"/>
                        <a:ext cx="29083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84130590"/>
              </p:ext>
            </p:extLst>
          </p:nvPr>
        </p:nvGraphicFramePr>
        <p:xfrm>
          <a:off x="5436096" y="5445224"/>
          <a:ext cx="2373312" cy="925513"/>
        </p:xfrm>
        <a:graphic>
          <a:graphicData uri="http://schemas.openxmlformats.org/presentationml/2006/ole">
            <mc:AlternateContent xmlns:mc="http://schemas.openxmlformats.org/markup-compatibility/2006">
              <mc:Choice xmlns:v="urn:schemas-microsoft-com:vml" Requires="v">
                <p:oleObj spid="_x0000_s12665" name="Equation" r:id="rId15" imgW="901309" imgH="380835" progId="Equation.DSMT4">
                  <p:embed/>
                </p:oleObj>
              </mc:Choice>
              <mc:Fallback>
                <p:oleObj name="Equation" r:id="rId15" imgW="901309" imgH="380835"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6096" y="5445224"/>
                        <a:ext cx="2373312" cy="92551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4728587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8640960" cy="5688632"/>
          </a:xfrm>
        </p:spPr>
        <p:txBody>
          <a:bodyPr/>
          <a:lstStyle/>
          <a:p>
            <a:pPr marL="109728" indent="0">
              <a:buNone/>
            </a:pPr>
            <a:r>
              <a:rPr lang="en-GB" sz="2400" b="1" dirty="0" smtClean="0">
                <a:latin typeface="Book Antiqua" pitchFamily="18" charset="0"/>
              </a:rPr>
              <a:t>Example 2</a:t>
            </a:r>
          </a:p>
          <a:p>
            <a:pPr marL="109728" indent="0" algn="just">
              <a:buNone/>
            </a:pPr>
            <a:r>
              <a:rPr lang="en-GB" sz="2400" dirty="0" smtClean="0">
                <a:latin typeface="Book Antiqua" pitchFamily="18" charset="0"/>
              </a:rPr>
              <a:t>Write the state equation models for the RLC – circuit below:</a:t>
            </a:r>
          </a:p>
          <a:p>
            <a:pPr marL="109728" indent="0">
              <a:buNone/>
            </a:pPr>
            <a:endParaRPr lang="en-GB" sz="2800" b="1" dirty="0">
              <a:latin typeface="Book Antiqua" pitchFamily="18" charset="0"/>
            </a:endParaRPr>
          </a:p>
          <a:p>
            <a:pPr marL="109728" indent="0">
              <a:buNone/>
            </a:pPr>
            <a:endParaRPr lang="en-GB" sz="2800" b="1" dirty="0" smtClean="0">
              <a:latin typeface="Book Antiqua" pitchFamily="18" charset="0"/>
            </a:endParaRPr>
          </a:p>
          <a:p>
            <a:pPr marL="109728" indent="0">
              <a:buNone/>
            </a:pPr>
            <a:endParaRPr lang="en-GB" sz="2800" b="1" dirty="0">
              <a:latin typeface="Book Antiqua" pitchFamily="18" charset="0"/>
            </a:endParaRPr>
          </a:p>
          <a:p>
            <a:pPr marL="109728" indent="0">
              <a:buNone/>
            </a:pPr>
            <a:endParaRPr lang="en-GB" sz="2800" b="1" dirty="0" smtClean="0">
              <a:latin typeface="Book Antiqua" pitchFamily="18" charset="0"/>
            </a:endParaRPr>
          </a:p>
          <a:p>
            <a:pPr marL="109728" indent="0">
              <a:buNone/>
            </a:pPr>
            <a:endParaRPr lang="en-GB" sz="2800" b="1" dirty="0">
              <a:latin typeface="Book Antiqua" pitchFamily="18" charset="0"/>
            </a:endParaRPr>
          </a:p>
          <a:p>
            <a:pPr marL="109728" indent="0">
              <a:buNone/>
            </a:pPr>
            <a:r>
              <a:rPr lang="en-GB" sz="2800" b="1" dirty="0" smtClean="0">
                <a:latin typeface="Book Antiqua" pitchFamily="18" charset="0"/>
              </a:rPr>
              <a:t>Solution </a:t>
            </a:r>
          </a:p>
          <a:p>
            <a:pPr marL="109728" indent="0" algn="just">
              <a:buNone/>
            </a:pPr>
            <a:r>
              <a:rPr lang="en-US" sz="2400" dirty="0">
                <a:latin typeface="Book Antiqua" pitchFamily="18" charset="0"/>
                <a:cs typeface="Times New Roman"/>
              </a:rPr>
              <a:t>The state equations of the network are obtained by writing the voltages across the inductors and the currents in the capacitor in terms of the three state </a:t>
            </a:r>
            <a:r>
              <a:rPr lang="en-US" sz="2400" dirty="0" smtClean="0">
                <a:latin typeface="Book Antiqua" pitchFamily="18" charset="0"/>
                <a:cs typeface="Times New Roman"/>
              </a:rPr>
              <a:t>variables as there are two inductors and one capacitor. The </a:t>
            </a:r>
            <a:r>
              <a:rPr lang="en-US" sz="2400" dirty="0">
                <a:latin typeface="Book Antiqua" pitchFamily="18" charset="0"/>
                <a:cs typeface="Times New Roman"/>
              </a:rPr>
              <a:t>state equations </a:t>
            </a:r>
            <a:r>
              <a:rPr lang="en-US" sz="2400" dirty="0" smtClean="0">
                <a:latin typeface="Book Antiqua" pitchFamily="18" charset="0"/>
                <a:cs typeface="Times New Roman"/>
              </a:rPr>
              <a:t>are:</a:t>
            </a:r>
            <a:endParaRPr lang="en-GB" sz="2400" dirty="0" smtClean="0">
              <a:latin typeface="Book Antiqua" pitchFamily="18" charset="0"/>
            </a:endParaRPr>
          </a:p>
          <a:p>
            <a:endParaRPr lang="en-GB" dirty="0"/>
          </a:p>
          <a:p>
            <a:endParaRPr lang="en-GB" dirty="0" smtClean="0"/>
          </a:p>
          <a:p>
            <a:endParaRPr lang="en-GB" dirty="0"/>
          </a:p>
          <a:p>
            <a:endParaRPr lang="en-GB" dirty="0" smtClean="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96</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99" y="1772816"/>
            <a:ext cx="6445641" cy="216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100584"/>
      </p:ext>
    </p:extLst>
  </p:cSld>
  <p:clrMapOvr>
    <a:masterClrMapping/>
  </p:clrMapOvr>
  <p:transition spd="slow">
    <p:cove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97</a:t>
            </a:fld>
            <a:endParaRPr lang="en-GB"/>
          </a:p>
        </p:txBody>
      </p:sp>
      <p:sp>
        <p:nvSpPr>
          <p:cNvPr id="5" name="Title 4"/>
          <p:cNvSpPr>
            <a:spLocks noGrp="1"/>
          </p:cNvSpPr>
          <p:nvPr>
            <p:ph type="title"/>
          </p:nvPr>
        </p:nvSpPr>
        <p:spPr>
          <a:xfrm>
            <a:off x="457200" y="274638"/>
            <a:ext cx="8229600" cy="706090"/>
          </a:xfrm>
        </p:spPr>
        <p:txBody>
          <a:bodyPr>
            <a:normAutofit/>
          </a:bodyPr>
          <a:lstStyle/>
          <a:p>
            <a:r>
              <a:rPr lang="en-GB" sz="3200" dirty="0" smtClean="0">
                <a:solidFill>
                  <a:schemeClr val="tx1"/>
                </a:solidFill>
                <a:latin typeface="Book Antiqua" pitchFamily="18" charset="0"/>
              </a:rPr>
              <a:t>Cont.. </a:t>
            </a:r>
            <a:endParaRPr lang="en-GB" sz="3200" dirty="0">
              <a:solidFill>
                <a:schemeClr val="tx1"/>
              </a:solidFill>
              <a:latin typeface="Book Antiqua" pitchFamily="18" charset="0"/>
            </a:endParaRPr>
          </a:p>
        </p:txBody>
      </p:sp>
      <p:graphicFrame>
        <p:nvGraphicFramePr>
          <p:cNvPr id="7" name="Object 6"/>
          <p:cNvGraphicFramePr>
            <a:graphicFrameLocks noGrp="1" noChangeAspect="1"/>
          </p:cNvGraphicFramePr>
          <p:nvPr>
            <p:extLst>
              <p:ext uri="{D42A27DB-BD31-4B8C-83A1-F6EECF244321}">
                <p14:modId xmlns:p14="http://schemas.microsoft.com/office/powerpoint/2010/main" val="2251472777"/>
              </p:ext>
            </p:extLst>
          </p:nvPr>
        </p:nvGraphicFramePr>
        <p:xfrm>
          <a:off x="1835696" y="1484784"/>
          <a:ext cx="4654550" cy="962025"/>
        </p:xfrm>
        <a:graphic>
          <a:graphicData uri="http://schemas.openxmlformats.org/presentationml/2006/ole">
            <mc:AlternateContent xmlns:mc="http://schemas.openxmlformats.org/markup-compatibility/2006">
              <mc:Choice xmlns:v="urn:schemas-microsoft-com:vml" Requires="v">
                <p:oleObj spid="_x0000_s32816" name="Equation" r:id="rId4" imgW="1905000" imgH="393700" progId="Equation.DSMT4">
                  <p:embed/>
                </p:oleObj>
              </mc:Choice>
              <mc:Fallback>
                <p:oleObj name="Equation" r:id="rId4" imgW="1905000" imgH="393700" progId="Equation.DSMT4">
                  <p:embed/>
                  <p:pic>
                    <p:nvPicPr>
                      <p:cNvPr id="0" name="Object 1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1484784"/>
                        <a:ext cx="46545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4124768"/>
              </p:ext>
            </p:extLst>
          </p:nvPr>
        </p:nvGraphicFramePr>
        <p:xfrm>
          <a:off x="1763688" y="2636912"/>
          <a:ext cx="4894262" cy="955675"/>
        </p:xfrm>
        <a:graphic>
          <a:graphicData uri="http://schemas.openxmlformats.org/presentationml/2006/ole">
            <mc:AlternateContent xmlns:mc="http://schemas.openxmlformats.org/markup-compatibility/2006">
              <mc:Choice xmlns:v="urn:schemas-microsoft-com:vml" Requires="v">
                <p:oleObj spid="_x0000_s32817" name="Equation" r:id="rId6" imgW="1612900" imgH="393700" progId="Equation.DSMT4">
                  <p:embed/>
                </p:oleObj>
              </mc:Choice>
              <mc:Fallback>
                <p:oleObj name="Equation" r:id="rId6" imgW="1612900" imgH="3937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88" y="2636912"/>
                        <a:ext cx="48942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Grp="1" noChangeAspect="1"/>
          </p:cNvGraphicFramePr>
          <p:nvPr>
            <p:extLst>
              <p:ext uri="{D42A27DB-BD31-4B8C-83A1-F6EECF244321}">
                <p14:modId xmlns:p14="http://schemas.microsoft.com/office/powerpoint/2010/main" val="3628097328"/>
              </p:ext>
            </p:extLst>
          </p:nvPr>
        </p:nvGraphicFramePr>
        <p:xfrm>
          <a:off x="6804248" y="4869160"/>
          <a:ext cx="1992313" cy="717550"/>
        </p:xfrm>
        <a:graphic>
          <a:graphicData uri="http://schemas.openxmlformats.org/presentationml/2006/ole">
            <mc:AlternateContent xmlns:mc="http://schemas.openxmlformats.org/markup-compatibility/2006">
              <mc:Choice xmlns:v="urn:schemas-microsoft-com:vml" Requires="v">
                <p:oleObj spid="_x0000_s32818" name="Equation" r:id="rId8" imgW="634725" imgH="228501" progId="Equation.DSMT4">
                  <p:embed/>
                </p:oleObj>
              </mc:Choice>
              <mc:Fallback>
                <p:oleObj name="Equation" r:id="rId8" imgW="634725" imgH="228501" progId="Equation.DSMT4">
                  <p:embed/>
                  <p:pic>
                    <p:nvPicPr>
                      <p:cNvPr id="0" name="Content Placeholder 5"/>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248" y="4869160"/>
                        <a:ext cx="1992313"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034925754"/>
              </p:ext>
            </p:extLst>
          </p:nvPr>
        </p:nvGraphicFramePr>
        <p:xfrm>
          <a:off x="1835696" y="3717032"/>
          <a:ext cx="5113338" cy="936625"/>
        </p:xfrm>
        <a:graphic>
          <a:graphicData uri="http://schemas.openxmlformats.org/presentationml/2006/ole">
            <mc:AlternateContent xmlns:mc="http://schemas.openxmlformats.org/markup-compatibility/2006">
              <mc:Choice xmlns:v="urn:schemas-microsoft-com:vml" Requires="v">
                <p:oleObj spid="_x0000_s32819" name="Equation" r:id="rId10" imgW="1320480" imgH="393480" progId="Equation.DSMT4">
                  <p:embed/>
                </p:oleObj>
              </mc:Choice>
              <mc:Fallback>
                <p:oleObj name="Equation" r:id="rId10" imgW="1320480" imgH="39348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696" y="3717032"/>
                        <a:ext cx="511333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15506266"/>
      </p:ext>
    </p:extLst>
  </p:cSld>
  <p:clrMapOvr>
    <a:masterClrMapping/>
  </p:clrMapOvr>
  <p:transition spd="slow">
    <p:cov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4704"/>
            <a:ext cx="8229600" cy="5616624"/>
          </a:xfrm>
        </p:spPr>
        <p:txBody>
          <a:bodyPr/>
          <a:lstStyle/>
          <a:p>
            <a:pPr marL="109728" indent="0">
              <a:buNone/>
            </a:pPr>
            <a:r>
              <a:rPr lang="en-GB" sz="2800" dirty="0" smtClean="0">
                <a:latin typeface="Book Antiqua" pitchFamily="18" charset="0"/>
              </a:rPr>
              <a:t>In vector  - matrix form</a:t>
            </a:r>
          </a:p>
          <a:p>
            <a:endParaRPr lang="en-GB" dirty="0" smtClean="0"/>
          </a:p>
          <a:p>
            <a:endParaRPr lang="en-GB" dirty="0" smtClean="0"/>
          </a:p>
          <a:p>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98</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smtClean="0">
                <a:solidFill>
                  <a:schemeClr val="tx1"/>
                </a:solidFill>
                <a:effectLst/>
                <a:latin typeface="Book Antiqua" pitchFamily="18" charset="0"/>
              </a:rPr>
              <a:t>Cont..</a:t>
            </a:r>
            <a:endParaRPr lang="en-GB" sz="3200" dirty="0">
              <a:solidFill>
                <a:schemeClr val="tx1"/>
              </a:solidFill>
              <a:effectLst/>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092635638"/>
              </p:ext>
            </p:extLst>
          </p:nvPr>
        </p:nvGraphicFramePr>
        <p:xfrm>
          <a:off x="755576" y="1412776"/>
          <a:ext cx="6921500" cy="3206750"/>
        </p:xfrm>
        <a:graphic>
          <a:graphicData uri="http://schemas.openxmlformats.org/presentationml/2006/ole">
            <mc:AlternateContent xmlns:mc="http://schemas.openxmlformats.org/markup-compatibility/2006">
              <mc:Choice xmlns:v="urn:schemas-microsoft-com:vml" Requires="v">
                <p:oleObj spid="_x0000_s16482" name="Equation" r:id="rId3" imgW="2286000" imgH="1320480" progId="Equation.DSMT4">
                  <p:embed/>
                </p:oleObj>
              </mc:Choice>
              <mc:Fallback>
                <p:oleObj name="Equation" r:id="rId3" imgW="2286000" imgH="1320480" progId="Equation.DSMT4">
                  <p:embed/>
                  <p:pic>
                    <p:nvPicPr>
                      <p:cNvPr id="0" name="Object 8"/>
                      <p:cNvPicPr>
                        <a:picLocks noChangeAspect="1" noChangeArrowheads="1"/>
                      </p:cNvPicPr>
                      <p:nvPr/>
                    </p:nvPicPr>
                    <p:blipFill>
                      <a:blip r:embed="rId4"/>
                      <a:srcRect/>
                      <a:stretch>
                        <a:fillRect/>
                      </a:stretch>
                    </p:blipFill>
                    <p:spPr bwMode="auto">
                      <a:xfrm>
                        <a:off x="755576" y="1412776"/>
                        <a:ext cx="69215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63300570"/>
              </p:ext>
            </p:extLst>
          </p:nvPr>
        </p:nvGraphicFramePr>
        <p:xfrm>
          <a:off x="2771800" y="4725144"/>
          <a:ext cx="1811337" cy="1665288"/>
        </p:xfrm>
        <a:graphic>
          <a:graphicData uri="http://schemas.openxmlformats.org/presentationml/2006/ole">
            <mc:AlternateContent xmlns:mc="http://schemas.openxmlformats.org/markup-compatibility/2006">
              <mc:Choice xmlns:v="urn:schemas-microsoft-com:vml" Requires="v">
                <p:oleObj spid="_x0000_s16483" name="Equation" r:id="rId5" imgW="596880" imgH="685800" progId="Equation.DSMT4">
                  <p:embed/>
                </p:oleObj>
              </mc:Choice>
              <mc:Fallback>
                <p:oleObj name="Equation" r:id="rId5" imgW="596880" imgH="6858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4725144"/>
                        <a:ext cx="1811337"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5620423"/>
      </p:ext>
    </p:extLst>
  </p:cSld>
  <p:clrMapOvr>
    <a:masterClrMapping/>
  </p:clrMapOvr>
  <p:transition spd="slow">
    <p:cov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52736"/>
            <a:ext cx="8291264" cy="4954555"/>
          </a:xfrm>
        </p:spPr>
        <p:txBody>
          <a:bodyPr/>
          <a:lstStyle/>
          <a:p>
            <a:pPr marL="109728" indent="0" algn="just">
              <a:buNone/>
            </a:pPr>
            <a:r>
              <a:rPr lang="en-GB" sz="2800" dirty="0" smtClean="0">
                <a:latin typeface="Book Antiqua" pitchFamily="18" charset="0"/>
              </a:rPr>
              <a:t>Find </a:t>
            </a:r>
            <a:r>
              <a:rPr lang="en-GB" sz="2800" dirty="0">
                <a:latin typeface="Book Antiqua" pitchFamily="18" charset="0"/>
              </a:rPr>
              <a:t>the transfer functions of the RLC - circuit </a:t>
            </a:r>
            <a:r>
              <a:rPr lang="en-GB" sz="2800" dirty="0" smtClean="0">
                <a:latin typeface="Book Antiqua" pitchFamily="18" charset="0"/>
              </a:rPr>
              <a:t>below </a:t>
            </a:r>
            <a:r>
              <a:rPr lang="en-GB" sz="2800" dirty="0" err="1">
                <a:latin typeface="Book Antiqua" pitchFamily="18" charset="0"/>
              </a:rPr>
              <a:t>i.e</a:t>
            </a:r>
            <a:r>
              <a:rPr lang="en-GB" sz="2800" dirty="0">
                <a:latin typeface="Book Antiqua" pitchFamily="18" charset="0"/>
              </a:rPr>
              <a:t> </a:t>
            </a:r>
            <a:r>
              <a:rPr lang="en-GB" sz="2800" dirty="0" smtClean="0">
                <a:latin typeface="Book Antiqua" pitchFamily="18" charset="0"/>
              </a:rPr>
              <a:t>,         </a:t>
            </a:r>
          </a:p>
          <a:p>
            <a:pPr marL="109728" indent="0">
              <a:buNone/>
            </a:pPr>
            <a:endParaRPr lang="en-GB" dirty="0"/>
          </a:p>
          <a:p>
            <a:pPr marL="109728" indent="0">
              <a:buNone/>
            </a:pPr>
            <a:endParaRPr lang="en-GB" dirty="0"/>
          </a:p>
        </p:txBody>
      </p:sp>
      <p:sp>
        <p:nvSpPr>
          <p:cNvPr id="3" name="Footer Placeholder 2"/>
          <p:cNvSpPr>
            <a:spLocks noGrp="1"/>
          </p:cNvSpPr>
          <p:nvPr>
            <p:ph type="ftr" sz="quarter" idx="11"/>
          </p:nvPr>
        </p:nvSpPr>
        <p:spPr/>
        <p:txBody>
          <a:bodyPr/>
          <a:lstStyle/>
          <a:p>
            <a:r>
              <a:rPr lang="en-GB" smtClean="0"/>
              <a:t>Prepared by Vicent V.M., MSc.</a:t>
            </a:r>
            <a:endParaRPr lang="en-GB"/>
          </a:p>
        </p:txBody>
      </p:sp>
      <p:sp>
        <p:nvSpPr>
          <p:cNvPr id="4" name="Slide Number Placeholder 3"/>
          <p:cNvSpPr>
            <a:spLocks noGrp="1"/>
          </p:cNvSpPr>
          <p:nvPr>
            <p:ph type="sldNum" sz="quarter" idx="12"/>
          </p:nvPr>
        </p:nvSpPr>
        <p:spPr/>
        <p:txBody>
          <a:bodyPr/>
          <a:lstStyle/>
          <a:p>
            <a:fld id="{EE9BA162-D505-4D1D-972C-DA1311D099FB}" type="slidenum">
              <a:rPr lang="en-GB" smtClean="0"/>
              <a:t>99</a:t>
            </a:fld>
            <a:endParaRPr lang="en-GB"/>
          </a:p>
        </p:txBody>
      </p:sp>
      <p:sp>
        <p:nvSpPr>
          <p:cNvPr id="5" name="Title 4"/>
          <p:cNvSpPr>
            <a:spLocks noGrp="1"/>
          </p:cNvSpPr>
          <p:nvPr>
            <p:ph type="title"/>
          </p:nvPr>
        </p:nvSpPr>
        <p:spPr>
          <a:xfrm>
            <a:off x="457200" y="274638"/>
            <a:ext cx="8229600" cy="778098"/>
          </a:xfrm>
        </p:spPr>
        <p:txBody>
          <a:bodyPr>
            <a:normAutofit/>
          </a:bodyPr>
          <a:lstStyle/>
          <a:p>
            <a:r>
              <a:rPr lang="en-GB" sz="3200" dirty="0" smtClean="0">
                <a:solidFill>
                  <a:schemeClr val="tx1"/>
                </a:solidFill>
                <a:effectLst/>
                <a:latin typeface="Book Antiqua" pitchFamily="18" charset="0"/>
              </a:rPr>
              <a:t>Home Work</a:t>
            </a:r>
            <a:endParaRPr lang="en-GB" sz="3200" dirty="0">
              <a:solidFill>
                <a:schemeClr val="tx1"/>
              </a:solidFill>
              <a:effectLst/>
              <a:latin typeface="Book Antiqua" pitchFamily="18" charset="0"/>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0" y="2276872"/>
            <a:ext cx="717403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p:cNvGraphicFramePr>
            <a:graphicFrameLocks noChangeAspect="1"/>
          </p:cNvGraphicFramePr>
          <p:nvPr>
            <p:extLst>
              <p:ext uri="{D42A27DB-BD31-4B8C-83A1-F6EECF244321}">
                <p14:modId xmlns:p14="http://schemas.microsoft.com/office/powerpoint/2010/main" val="3692118597"/>
              </p:ext>
            </p:extLst>
          </p:nvPr>
        </p:nvGraphicFramePr>
        <p:xfrm>
          <a:off x="2339752" y="1484784"/>
          <a:ext cx="501650" cy="955675"/>
        </p:xfrm>
        <a:graphic>
          <a:graphicData uri="http://schemas.openxmlformats.org/presentationml/2006/ole">
            <mc:AlternateContent xmlns:mc="http://schemas.openxmlformats.org/markup-compatibility/2006">
              <mc:Choice xmlns:v="urn:schemas-microsoft-com:vml" Requires="v">
                <p:oleObj spid="_x0000_s30746" name="Equation" r:id="rId4" imgW="164880" imgH="393480" progId="Equation.DSMT4">
                  <p:embed/>
                </p:oleObj>
              </mc:Choice>
              <mc:Fallback>
                <p:oleObj name="Equation" r:id="rId4" imgW="164880" imgH="393480" progId="Equation.DSMT4">
                  <p:embed/>
                  <p:pic>
                    <p:nvPicPr>
                      <p:cNvPr id="0" name="Object 5"/>
                      <p:cNvPicPr>
                        <a:picLocks noChangeAspect="1" noChangeArrowheads="1"/>
                      </p:cNvPicPr>
                      <p:nvPr/>
                    </p:nvPicPr>
                    <p:blipFill>
                      <a:blip r:embed="rId5"/>
                      <a:srcRect/>
                      <a:stretch>
                        <a:fillRect/>
                      </a:stretch>
                    </p:blipFill>
                    <p:spPr bwMode="auto">
                      <a:xfrm>
                        <a:off x="2339752" y="1484784"/>
                        <a:ext cx="5016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07220806"/>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11619</TotalTime>
  <Words>5483</Words>
  <Application>Microsoft Office PowerPoint</Application>
  <PresentationFormat>On-screen Show (4:3)</PresentationFormat>
  <Paragraphs>929</Paragraphs>
  <Slides>102</Slides>
  <Notes>11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102</vt:i4>
      </vt:variant>
    </vt:vector>
  </HeadingPairs>
  <TitlesOfParts>
    <vt:vector size="105" baseType="lpstr">
      <vt:lpstr>Concourse</vt:lpstr>
      <vt:lpstr>Microsoft Equation 3.0</vt:lpstr>
      <vt:lpstr>Equation</vt:lpstr>
      <vt:lpstr>INTRODUCTION TO CONTROL SYSTEM   CODE: COB 3134 UQF 7 - B</vt:lpstr>
      <vt:lpstr>Learning Context</vt:lpstr>
      <vt:lpstr>Introduction to Control System Engineering </vt:lpstr>
      <vt:lpstr>Open – loop control System (without feedback)</vt:lpstr>
      <vt:lpstr>Cont..</vt:lpstr>
      <vt:lpstr>Cont.. </vt:lpstr>
      <vt:lpstr>Cont..</vt:lpstr>
      <vt:lpstr>Closed-Loop Control System (with feedback)</vt:lpstr>
      <vt:lpstr>Cont.. </vt:lpstr>
      <vt:lpstr>Cont.. </vt:lpstr>
      <vt:lpstr>Cont.. </vt:lpstr>
      <vt:lpstr>Cont.. </vt:lpstr>
      <vt:lpstr>Cont.. </vt:lpstr>
      <vt:lpstr>Cont.. </vt:lpstr>
      <vt:lpstr>PowerPoint Presentation</vt:lpstr>
      <vt:lpstr>Control System Block Diagrams</vt:lpstr>
      <vt:lpstr>Cont.. </vt:lpstr>
      <vt:lpstr>Cont..</vt:lpstr>
      <vt:lpstr>Cont.. </vt:lpstr>
      <vt:lpstr>Cont.. </vt:lpstr>
      <vt:lpstr>Cont.. </vt:lpstr>
      <vt:lpstr>Cont.. </vt:lpstr>
      <vt:lpstr>Cont.. </vt:lpstr>
      <vt:lpstr>Cont.. </vt:lpstr>
      <vt:lpstr>Cont.. </vt:lpstr>
      <vt:lpstr>Cont.. </vt:lpstr>
      <vt:lpstr>Cont.. </vt:lpstr>
      <vt:lpstr>Cont..</vt:lpstr>
      <vt:lpstr>Cont..</vt:lpstr>
      <vt:lpstr>Cont.. </vt:lpstr>
      <vt:lpstr>Home Work</vt:lpstr>
      <vt:lpstr>Cont.. </vt:lpstr>
      <vt:lpstr>PowerPoint Presentation</vt:lpstr>
      <vt:lpstr>Signal Flow Graphs </vt:lpstr>
      <vt:lpstr>Cont..</vt:lpstr>
      <vt:lpstr>Cont..</vt:lpstr>
      <vt:lpstr>Cont..</vt:lpstr>
      <vt:lpstr>Cont..</vt:lpstr>
      <vt:lpstr>Cont..</vt:lpstr>
      <vt:lpstr>Cont..</vt:lpstr>
      <vt:lpstr>Cont..</vt:lpstr>
      <vt:lpstr>Cont..</vt:lpstr>
      <vt:lpstr>Cont..</vt:lpstr>
      <vt:lpstr>Cont.. </vt:lpstr>
      <vt:lpstr>Cont..</vt:lpstr>
      <vt:lpstr>Cont..</vt:lpstr>
      <vt:lpstr>Cont.. </vt:lpstr>
      <vt:lpstr>Cont..</vt:lpstr>
      <vt:lpstr>Cont..</vt:lpstr>
      <vt:lpstr>Mason’s Rule (Mason, 1953)</vt:lpstr>
      <vt:lpstr>Cont..</vt:lpstr>
      <vt:lpstr>Cont..</vt:lpstr>
      <vt:lpstr>Cont.. </vt:lpstr>
      <vt:lpstr>Cont.. </vt:lpstr>
      <vt:lpstr>Cont..</vt:lpstr>
      <vt:lpstr>Cont..</vt:lpstr>
      <vt:lpstr>Cont..</vt:lpstr>
      <vt:lpstr>Cont..</vt:lpstr>
      <vt:lpstr>Cont..</vt:lpstr>
      <vt:lpstr>Cont..</vt:lpstr>
      <vt:lpstr>Cont..</vt:lpstr>
      <vt:lpstr>Cont..</vt:lpstr>
      <vt:lpstr>Home Work</vt:lpstr>
      <vt:lpstr>Cont..</vt:lpstr>
      <vt:lpstr>PowerPoint Presentation</vt:lpstr>
      <vt:lpstr>Mathematical Modelling of Control System</vt:lpstr>
      <vt:lpstr>Cont..</vt:lpstr>
      <vt:lpstr>Cont.. </vt:lpstr>
      <vt:lpstr>Cont..</vt:lpstr>
      <vt:lpstr>Cont.. </vt:lpstr>
      <vt:lpstr>Cont.. </vt:lpstr>
      <vt:lpstr>Cont.. </vt:lpstr>
      <vt:lpstr>Cont.. </vt:lpstr>
      <vt:lpstr>Cont..</vt:lpstr>
      <vt:lpstr>Cont.. </vt:lpstr>
      <vt:lpstr>Cont..</vt:lpstr>
      <vt:lpstr>Cont.. </vt:lpstr>
      <vt:lpstr>Cont.. </vt:lpstr>
      <vt:lpstr>Cont..</vt:lpstr>
      <vt:lpstr>Cont.. </vt:lpstr>
      <vt:lpstr>Cont.. </vt:lpstr>
      <vt:lpstr>Cont..</vt:lpstr>
      <vt:lpstr>Cont..</vt:lpstr>
      <vt:lpstr>Cont.. </vt:lpstr>
      <vt:lpstr>Cont.. </vt:lpstr>
      <vt:lpstr>Cont.. </vt:lpstr>
      <vt:lpstr>Cont.. </vt:lpstr>
      <vt:lpstr>Cont..</vt:lpstr>
      <vt:lpstr>Cont..</vt:lpstr>
      <vt:lpstr>Cont.. </vt:lpstr>
      <vt:lpstr>Cont.. </vt:lpstr>
      <vt:lpstr>Cont..</vt:lpstr>
      <vt:lpstr>Cont.. </vt:lpstr>
      <vt:lpstr>Cont..</vt:lpstr>
      <vt:lpstr>Cont..</vt:lpstr>
      <vt:lpstr>Cont..</vt:lpstr>
      <vt:lpstr>Cont.. </vt:lpstr>
      <vt:lpstr>Cont..</vt:lpstr>
      <vt:lpstr>Home Work</vt:lpstr>
      <vt:lpstr>Cont.. </vt:lpstr>
      <vt:lpstr>Cont..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CONTROL SYSTEM   CODE: COB 3134 UQF 7 - B</dc:title>
  <dc:creator>HOD</dc:creator>
  <cp:lastModifiedBy>HOD</cp:lastModifiedBy>
  <cp:revision>148</cp:revision>
  <cp:lastPrinted>2018-12-04T10:28:48Z</cp:lastPrinted>
  <dcterms:created xsi:type="dcterms:W3CDTF">2018-11-13T05:57:05Z</dcterms:created>
  <dcterms:modified xsi:type="dcterms:W3CDTF">2020-12-15T11:53:46Z</dcterms:modified>
</cp:coreProperties>
</file>